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ms-office.legacyDiagramTex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44"/>
  </p:notesMasterIdLst>
  <p:handoutMasterIdLst>
    <p:handoutMasterId r:id="rId45"/>
  </p:handoutMasterIdLst>
  <p:sldIdLst>
    <p:sldId id="257" r:id="rId2"/>
    <p:sldId id="258" r:id="rId3"/>
    <p:sldId id="259" r:id="rId4"/>
    <p:sldId id="260" r:id="rId5"/>
    <p:sldId id="263" r:id="rId6"/>
    <p:sldId id="264" r:id="rId7"/>
    <p:sldId id="265" r:id="rId8"/>
    <p:sldId id="266" r:id="rId9"/>
    <p:sldId id="267" r:id="rId10"/>
    <p:sldId id="261" r:id="rId11"/>
    <p:sldId id="262" r:id="rId12"/>
    <p:sldId id="295" r:id="rId13"/>
    <p:sldId id="296" r:id="rId14"/>
    <p:sldId id="297" r:id="rId15"/>
    <p:sldId id="298" r:id="rId16"/>
    <p:sldId id="299" r:id="rId17"/>
    <p:sldId id="300" r:id="rId18"/>
    <p:sldId id="301" r:id="rId19"/>
    <p:sldId id="268" r:id="rId20"/>
    <p:sldId id="269" r:id="rId21"/>
    <p:sldId id="270" r:id="rId22"/>
    <p:sldId id="271" r:id="rId23"/>
    <p:sldId id="272" r:id="rId24"/>
    <p:sldId id="273" r:id="rId25"/>
    <p:sldId id="274" r:id="rId26"/>
    <p:sldId id="275" r:id="rId27"/>
    <p:sldId id="291" r:id="rId28"/>
    <p:sldId id="280" r:id="rId29"/>
    <p:sldId id="292" r:id="rId30"/>
    <p:sldId id="279" r:id="rId31"/>
    <p:sldId id="277" r:id="rId32"/>
    <p:sldId id="278" r:id="rId33"/>
    <p:sldId id="294" r:id="rId34"/>
    <p:sldId id="282" r:id="rId35"/>
    <p:sldId id="283" r:id="rId36"/>
    <p:sldId id="284" r:id="rId37"/>
    <p:sldId id="285" r:id="rId38"/>
    <p:sldId id="286" r:id="rId39"/>
    <p:sldId id="287" r:id="rId40"/>
    <p:sldId id="288" r:id="rId41"/>
    <p:sldId id="289" r:id="rId42"/>
    <p:sldId id="290" r:id="rId4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00"/>
    <a:srgbClr val="7E69F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504"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06/relationships/legacyDocTextInfo" Target="legacyDocTextInfo.bin"/><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290E56C-07A1-40E3-9A6E-21311D9E762A}" type="datetimeFigureOut">
              <a:rPr lang="en-US"/>
              <a:pPr>
                <a:defRPr/>
              </a:pPr>
              <a:t>10/4/2011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DA4DE7B-0516-4CCD-8853-817EB0A21AB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58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4608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72854355-37A0-4F32-B7E6-17E56773360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59D430EB-81A3-4A7C-9D1F-229BE0A0B5C3}" type="slidenum">
              <a:rPr lang="en-US" smtClean="0"/>
              <a:pPr/>
              <a:t>11</a:t>
            </a:fld>
            <a:endParaRPr lang="en-US" smtClean="0"/>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mtClean="0"/>
              <a:t>Character Ed. Is not “Tuesdays at two.”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C0D0208B-FEE7-466C-8138-FDCF3DB496E4}" type="slidenum">
              <a:rPr lang="en-US" smtClean="0"/>
              <a:pPr/>
              <a:t>32</a:t>
            </a:fld>
            <a:endParaRPr lang="en-US" smtClean="0"/>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t>Discuss the process value of this.  Refer to handout for the complete phrases.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D506DCC4-6BE5-4726-9240-A480456F9F5B}" type="slidenum">
              <a:rPr lang="en-US" smtClean="0"/>
              <a:pPr/>
              <a:t>40</a:t>
            </a:fld>
            <a:endParaRPr lang="en-US" smtClean="0"/>
          </a:p>
        </p:txBody>
      </p:sp>
      <p:sp>
        <p:nvSpPr>
          <p:cNvPr id="49155" name="Rectangle 2"/>
          <p:cNvSpPr>
            <a:spLocks noRot="1" noChangeArrowheads="1" noTextEdit="1"/>
          </p:cNvSpPr>
          <p:nvPr>
            <p:ph type="sldImg"/>
          </p:nvPr>
        </p:nvSpPr>
        <p:spPr>
          <a:xfrm>
            <a:off x="1187450" y="698500"/>
            <a:ext cx="4543425" cy="3408363"/>
          </a:xfrm>
          <a:ln/>
        </p:spPr>
      </p:sp>
      <p:sp>
        <p:nvSpPr>
          <p:cNvPr id="49156" name="Rectangle 3"/>
          <p:cNvSpPr>
            <a:spLocks noGrp="1" noChangeArrowheads="1"/>
          </p:cNvSpPr>
          <p:nvPr>
            <p:ph type="body" idx="1"/>
          </p:nvPr>
        </p:nvSpPr>
        <p:spPr>
          <a:xfrm>
            <a:off x="884238" y="4338638"/>
            <a:ext cx="5076825" cy="4106862"/>
          </a:xfrm>
          <a:noFill/>
          <a:ln/>
        </p:spPr>
        <p:txBody>
          <a:bodyPr/>
          <a:lstStyle/>
          <a:p>
            <a:pPr eaLnBrk="1" hangingPunct="1"/>
            <a:r>
              <a:rPr lang="en-US" smtClean="0"/>
              <a:t>Three Legged Stools first referred to by Senge in 1990 in the </a:t>
            </a:r>
            <a:r>
              <a:rPr lang="en-US" u="sng" smtClean="0"/>
              <a:t>Fifth Discipline</a:t>
            </a:r>
            <a:r>
              <a:rPr lang="en-US" smtClean="0"/>
              <a:t> (1990)  I would refer you to Senge’s  </a:t>
            </a:r>
            <a:r>
              <a:rPr lang="en-US" u="sng" smtClean="0"/>
              <a:t>Schools That Learn</a:t>
            </a:r>
            <a:r>
              <a:rPr lang="en-US" smtClean="0"/>
              <a:t>, (2000)</a:t>
            </a:r>
          </a:p>
          <a:p>
            <a:pPr eaLnBrk="1" hangingPunct="1"/>
            <a:r>
              <a:rPr lang="en-US" smtClean="0"/>
              <a:t>The stool cannot stand when anyone leg is missing</a:t>
            </a:r>
          </a:p>
          <a:p>
            <a:pPr eaLnBrk="1" hangingPunct="1"/>
            <a:r>
              <a:rPr lang="en-US" smtClean="0"/>
              <a:t>There are five disciplines – disciplines must be practiced; they do not come naturally.  The ‘fifth” discipline is SYSTEM’s Thinking!</a:t>
            </a:r>
          </a:p>
          <a:p>
            <a:pPr eaLnBrk="1" hangingPunct="1"/>
            <a:r>
              <a:rPr lang="en-US" smtClean="0"/>
              <a:t>Explain each discipline briefly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a:defRPr/>
              </a:pPr>
              <a:endParaRPr lang="en-US"/>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eaLnBrk="1" hangingPunct="1">
                <a:defRPr/>
              </a:pPr>
              <a:endParaRPr lang="en-US">
                <a:latin typeface="Arial" charset="0"/>
              </a:endParaRPr>
            </a:p>
          </p:txBody>
        </p:sp>
      </p:grpSp>
      <p:sp>
        <p:nvSpPr>
          <p:cNvPr id="29702" name="Rectangle 6"/>
          <p:cNvSpPr>
            <a:spLocks noGrp="1" noChangeArrowheads="1"/>
          </p:cNvSpPr>
          <p:nvPr>
            <p:ph type="ctrTitle"/>
          </p:nvPr>
        </p:nvSpPr>
        <p:spPr>
          <a:xfrm>
            <a:off x="1443038" y="985838"/>
            <a:ext cx="7239000" cy="1444625"/>
          </a:xfrm>
        </p:spPr>
        <p:txBody>
          <a:bodyPr/>
          <a:lstStyle>
            <a:lvl1pPr>
              <a:defRPr sz="4000"/>
            </a:lvl1pPr>
          </a:lstStyle>
          <a:p>
            <a:r>
              <a:rPr lang="en-US"/>
              <a:t>Click to edit Master title style</a:t>
            </a:r>
          </a:p>
        </p:txBody>
      </p:sp>
      <p:sp>
        <p:nvSpPr>
          <p:cNvPr id="29703"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n-US"/>
              <a:t>Click to edit Master subtitle style</a:t>
            </a:r>
          </a:p>
        </p:txBody>
      </p:sp>
      <p:sp>
        <p:nvSpPr>
          <p:cNvPr id="8" name="Rectangle 8"/>
          <p:cNvSpPr>
            <a:spLocks noGrp="1" noChangeArrowheads="1"/>
          </p:cNvSpPr>
          <p:nvPr>
            <p:ph type="dt" sz="half" idx="10"/>
          </p:nvPr>
        </p:nvSpPr>
        <p:spPr/>
        <p:txBody>
          <a:bodyPr/>
          <a:lstStyle>
            <a:lvl1pPr>
              <a:defRPr/>
            </a:lvl1pPr>
          </a:lstStyle>
          <a:p>
            <a:pPr>
              <a:defRPr/>
            </a:pPr>
            <a:endParaRPr lang="en-US"/>
          </a:p>
        </p:txBody>
      </p:sp>
      <p:sp>
        <p:nvSpPr>
          <p:cNvPr id="9" name="Rectangle 9"/>
          <p:cNvSpPr>
            <a:spLocks noGrp="1" noChangeArrowheads="1"/>
          </p:cNvSpPr>
          <p:nvPr>
            <p:ph type="ftr" sz="quarter" idx="11"/>
          </p:nvPr>
        </p:nvSpPr>
        <p:spPr/>
        <p:txBody>
          <a:bodyPr/>
          <a:lstStyle>
            <a:lvl1pPr>
              <a:defRPr/>
            </a:lvl1pPr>
          </a:lstStyle>
          <a:p>
            <a:pPr>
              <a:defRPr/>
            </a:pPr>
            <a:endParaRPr lang="en-US"/>
          </a:p>
        </p:txBody>
      </p:sp>
      <p:sp>
        <p:nvSpPr>
          <p:cNvPr id="10" name="Rectangle 10"/>
          <p:cNvSpPr>
            <a:spLocks noGrp="1" noChangeArrowheads="1"/>
          </p:cNvSpPr>
          <p:nvPr>
            <p:ph type="sldNum" sz="quarter" idx="12"/>
          </p:nvPr>
        </p:nvSpPr>
        <p:spPr/>
        <p:txBody>
          <a:bodyPr/>
          <a:lstStyle>
            <a:lvl1pPr>
              <a:defRPr/>
            </a:lvl1pPr>
          </a:lstStyle>
          <a:p>
            <a:pPr>
              <a:defRPr/>
            </a:pPr>
            <a:fld id="{6D2CCC8A-51F5-481D-ACA5-292570BE4D5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9335D9D2-35E2-4D93-A477-41AD7281A16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6BF3ABCA-E2E3-4542-8D80-9906A4B2D1B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370013" y="1827213"/>
            <a:ext cx="7313612" cy="4114800"/>
          </a:xfrm>
        </p:spPr>
        <p:txBody>
          <a:bodyPr/>
          <a:lstStyle/>
          <a:p>
            <a:pPr lvl="0"/>
            <a:endParaRPr lang="en-US"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4A8603DA-474C-401B-92AA-8E35C5177B2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3C190EE5-BD05-435A-B7B2-FA080A53905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057F60C3-F01E-4FE5-98BB-CFD5CCF31C6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F05FD4F-091D-4232-96BE-11B7A93EE01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F914057C-B8D6-4BFC-9AE6-5089E3B6AAC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76D6C9DF-9CBB-466E-8FE7-8E0C6D2DA0A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BD30B5E7-E097-4576-8CE6-5CA1C0FDB9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3AC808C1-670B-44E9-8ACF-3A18989D324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D8A6C5BF-E28E-45F9-9781-3898F5354BC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3238500" y="0"/>
            <a:ext cx="11925300" cy="3810000"/>
            <a:chOff x="-2040" y="0"/>
            <a:chExt cx="7512" cy="2400"/>
          </a:xfrm>
        </p:grpSpPr>
        <p:sp>
          <p:nvSpPr>
            <p:cNvPr id="28675"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28676"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eaLnBrk="1" hangingPunct="1">
                <a:defRPr/>
              </a:pPr>
              <a:endParaRPr lang="en-US">
                <a:latin typeface="Arial" charset="0"/>
              </a:endParaRPr>
            </a:p>
          </p:txBody>
        </p:sp>
        <p:sp>
          <p:nvSpPr>
            <p:cNvPr id="28677"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a:defRPr/>
              </a:pPr>
              <a:endParaRPr lang="en-US"/>
            </a:p>
          </p:txBody>
        </p:sp>
      </p:grpSp>
      <p:sp>
        <p:nvSpPr>
          <p:cNvPr id="2051" name="Rectangle 6"/>
          <p:cNvSpPr>
            <a:spLocks noGrp="1" noChangeArrowheads="1"/>
          </p:cNvSpPr>
          <p:nvPr>
            <p:ph type="title"/>
          </p:nvPr>
        </p:nvSpPr>
        <p:spPr bwMode="auto">
          <a:xfrm>
            <a:off x="1370013" y="301625"/>
            <a:ext cx="731361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2" name="Rectangle 7"/>
          <p:cNvSpPr>
            <a:spLocks noGrp="1" noChangeArrowheads="1"/>
          </p:cNvSpPr>
          <p:nvPr>
            <p:ph type="body" idx="1"/>
          </p:nvPr>
        </p:nvSpPr>
        <p:spPr bwMode="auto">
          <a:xfrm>
            <a:off x="1370013" y="1827213"/>
            <a:ext cx="7313612"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80"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8681"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28682"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F9A0900-E513-46DF-B346-BCCDC18D855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algn="ctr" eaLnBrk="1" hangingPunct="1"/>
            <a:r>
              <a:rPr lang="en-US" sz="1600" b="1" smtClean="0"/>
              <a:t/>
            </a:r>
            <a:br>
              <a:rPr lang="en-US" sz="1600" b="1" smtClean="0"/>
            </a:br>
            <a:r>
              <a:rPr lang="en-US" sz="2400" b="1" smtClean="0"/>
              <a:t>College of Saint Rose</a:t>
            </a:r>
            <a:br>
              <a:rPr lang="en-US" sz="2400" b="1" smtClean="0"/>
            </a:br>
            <a:r>
              <a:rPr lang="en-US" sz="2400" b="1" smtClean="0"/>
              <a:t>Center for Integrated Teacher Education</a:t>
            </a:r>
            <a:r>
              <a:rPr lang="en-US" sz="1600" b="1" smtClean="0"/>
              <a:t>  </a:t>
            </a:r>
            <a:br>
              <a:rPr lang="en-US" sz="1600" b="1" smtClean="0"/>
            </a:br>
            <a:r>
              <a:rPr lang="en-US" sz="2400" b="1" smtClean="0"/>
              <a:t>Curriculum Development</a:t>
            </a:r>
            <a:r>
              <a:rPr lang="en-US" smtClean="0"/>
              <a:t> </a:t>
            </a:r>
          </a:p>
        </p:txBody>
      </p:sp>
      <p:sp>
        <p:nvSpPr>
          <p:cNvPr id="4099" name="Rectangle 3"/>
          <p:cNvSpPr>
            <a:spLocks noGrp="1" noChangeArrowheads="1"/>
          </p:cNvSpPr>
          <p:nvPr>
            <p:ph type="subTitle" idx="1"/>
          </p:nvPr>
        </p:nvSpPr>
        <p:spPr>
          <a:noFill/>
          <a:ln>
            <a:solidFill>
              <a:schemeClr val="tx2"/>
            </a:solidFill>
          </a:ln>
        </p:spPr>
        <p:txBody>
          <a:bodyPr/>
          <a:lstStyle/>
          <a:p>
            <a:pPr algn="ctr" eaLnBrk="1" hangingPunct="1"/>
            <a:r>
              <a:rPr lang="en-US" smtClean="0"/>
              <a:t>Created By:Dr. Rich Hawkins &amp;</a:t>
            </a:r>
          </a:p>
          <a:p>
            <a:pPr algn="ctr" eaLnBrk="1" hangingPunct="1"/>
            <a:r>
              <a:rPr lang="en-US" smtClean="0"/>
              <a:t>Dr. Deb DeLuca</a:t>
            </a:r>
          </a:p>
          <a:p>
            <a:pPr algn="ctr" eaLnBrk="1" hangingPunct="1"/>
            <a:r>
              <a:rPr lang="en-US" smtClean="0"/>
              <a:t>Presented By:Laura Mastrogiovanni</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r>
              <a:rPr lang="en-US" sz="1800" smtClean="0"/>
              <a:t> </a:t>
            </a:r>
            <a:r>
              <a:rPr lang="en-US" sz="4400" smtClean="0"/>
              <a:t>Curriculum Development</a:t>
            </a:r>
          </a:p>
        </p:txBody>
      </p:sp>
      <p:sp>
        <p:nvSpPr>
          <p:cNvPr id="13315" name="Rectangle 3"/>
          <p:cNvSpPr>
            <a:spLocks noGrp="1" noChangeArrowheads="1"/>
          </p:cNvSpPr>
          <p:nvPr>
            <p:ph type="body" idx="1"/>
          </p:nvPr>
        </p:nvSpPr>
        <p:spPr>
          <a:xfrm>
            <a:off x="914400" y="1600200"/>
            <a:ext cx="7991475" cy="5068888"/>
          </a:xfrm>
        </p:spPr>
        <p:txBody>
          <a:bodyPr/>
          <a:lstStyle/>
          <a:p>
            <a:pPr eaLnBrk="1" hangingPunct="1">
              <a:lnSpc>
                <a:spcPct val="90000"/>
              </a:lnSpc>
            </a:pPr>
            <a:r>
              <a:rPr lang="en-US" smtClean="0"/>
              <a:t>As a curriculum leader, you will make decisions that will influence student learning. To provide </a:t>
            </a:r>
            <a:r>
              <a:rPr lang="en-US" b="1" i="1" smtClean="0"/>
              <a:t>all  </a:t>
            </a:r>
            <a:r>
              <a:rPr lang="en-US" smtClean="0"/>
              <a:t>learners – those with diverse cultural backgrounds, needs, abilities, learning styles, and prior educational experiences- with curricular experiences that are meaningful and growth promoting is not easy; however, this class is designed to begin to guide you through the process of curriculum planning. </a:t>
            </a:r>
            <a:endParaRPr lang="en-US" b="1"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sz="4800" smtClean="0"/>
              <a:t>The Essential Questions:</a:t>
            </a:r>
          </a:p>
        </p:txBody>
      </p:sp>
      <p:sp>
        <p:nvSpPr>
          <p:cNvPr id="14339" name="Rectangle 3"/>
          <p:cNvSpPr>
            <a:spLocks noGrp="1" noChangeArrowheads="1"/>
          </p:cNvSpPr>
          <p:nvPr>
            <p:ph type="body" idx="1"/>
          </p:nvPr>
        </p:nvSpPr>
        <p:spPr>
          <a:xfrm>
            <a:off x="990600" y="1828800"/>
            <a:ext cx="7915275" cy="4267200"/>
          </a:xfrm>
        </p:spPr>
        <p:txBody>
          <a:bodyPr/>
          <a:lstStyle/>
          <a:p>
            <a:pPr marL="609600" indent="-609600" eaLnBrk="1" hangingPunct="1">
              <a:buFont typeface="Wingdings" pitchFamily="2" charset="2"/>
              <a:buAutoNum type="arabicPeriod"/>
            </a:pPr>
            <a:r>
              <a:rPr lang="en-US" smtClean="0"/>
              <a:t>What is meant by the term curriculum?</a:t>
            </a:r>
          </a:p>
          <a:p>
            <a:pPr marL="609600" indent="-609600" eaLnBrk="1" hangingPunct="1">
              <a:buFont typeface="Wingdings" pitchFamily="2" charset="2"/>
              <a:buAutoNum type="arabicPeriod"/>
            </a:pPr>
            <a:r>
              <a:rPr lang="en-US" smtClean="0"/>
              <a:t>What is meant by instruction? </a:t>
            </a:r>
          </a:p>
          <a:p>
            <a:pPr marL="609600" indent="-609600" eaLnBrk="1" hangingPunct="1">
              <a:buFont typeface="Wingdings" pitchFamily="2" charset="2"/>
              <a:buAutoNum type="arabicPeriod"/>
            </a:pPr>
            <a:r>
              <a:rPr lang="en-US" smtClean="0"/>
              <a:t>How do they differ?</a:t>
            </a:r>
          </a:p>
        </p:txBody>
      </p:sp>
      <p:pic>
        <p:nvPicPr>
          <p:cNvPr id="14340" name="Picture 4" descr="j0435989"/>
          <p:cNvPicPr>
            <a:picLocks noChangeAspect="1" noChangeArrowheads="1"/>
          </p:cNvPicPr>
          <p:nvPr/>
        </p:nvPicPr>
        <p:blipFill>
          <a:blip r:embed="rId3" cstate="print"/>
          <a:srcRect/>
          <a:stretch>
            <a:fillRect/>
          </a:stretch>
        </p:blipFill>
        <p:spPr bwMode="auto">
          <a:xfrm>
            <a:off x="2133600" y="4191000"/>
            <a:ext cx="1584325" cy="1828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Types of Curriculum</a:t>
            </a:r>
          </a:p>
        </p:txBody>
      </p:sp>
      <p:sp>
        <p:nvSpPr>
          <p:cNvPr id="75779" name="Rectangle 3"/>
          <p:cNvSpPr>
            <a:spLocks noGrp="1" noChangeArrowheads="1"/>
          </p:cNvSpPr>
          <p:nvPr>
            <p:ph type="body" idx="1"/>
          </p:nvPr>
        </p:nvSpPr>
        <p:spPr/>
        <p:txBody>
          <a:bodyPr/>
          <a:lstStyle/>
          <a:p>
            <a:pPr eaLnBrk="1" hangingPunct="1"/>
            <a:r>
              <a:rPr lang="en-US" smtClean="0"/>
              <a:t>Intended Curriculum (Espoused)</a:t>
            </a:r>
          </a:p>
          <a:p>
            <a:pPr lvl="1" eaLnBrk="1" hangingPunct="1"/>
            <a:r>
              <a:rPr lang="en-US" smtClean="0"/>
              <a:t>This is reflected in the binder gathering dust on your classroom bookcase </a:t>
            </a:r>
            <a:r>
              <a:rPr lang="en-US" smtClean="0">
                <a:sym typeface="Wingdings" pitchFamily="2" charset="2"/>
              </a:rPr>
              <a:t></a:t>
            </a:r>
            <a:endParaRPr lang="en-US" smtClean="0"/>
          </a:p>
          <a:p>
            <a:pPr eaLnBrk="1" hangingPunct="1"/>
            <a:r>
              <a:rPr lang="en-US" smtClean="0"/>
              <a:t>Taught Curriculum (Theory-in-Use)</a:t>
            </a:r>
          </a:p>
          <a:p>
            <a:pPr lvl="1" eaLnBrk="1" hangingPunct="1"/>
            <a:r>
              <a:rPr lang="en-US" smtClean="0"/>
              <a:t>Only Jesus knows what this is.</a:t>
            </a:r>
          </a:p>
          <a:p>
            <a:pPr eaLnBrk="1" hangingPunct="1"/>
            <a:r>
              <a:rPr lang="en-US" smtClean="0"/>
              <a:t>Learned Curriculum</a:t>
            </a:r>
          </a:p>
          <a:p>
            <a:pPr lvl="1" eaLnBrk="1" hangingPunct="1"/>
            <a:r>
              <a:rPr lang="en-US" smtClean="0"/>
              <a:t>OMG, Fughetaboutit!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additive="base">
                                        <p:cTn id="7" dur="5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7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anim calcmode="lin" valueType="num">
                                      <p:cBhvr additive="base">
                                        <p:cTn id="11" dur="500" fill="hold"/>
                                        <p:tgtEl>
                                          <p:spTgt spid="757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57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75779">
                                            <p:txEl>
                                              <p:pRg st="2" end="2"/>
                                            </p:txEl>
                                          </p:spTgt>
                                        </p:tgtEl>
                                        <p:attrNameLst>
                                          <p:attrName>style.visibility</p:attrName>
                                        </p:attrNameLst>
                                      </p:cBhvr>
                                      <p:to>
                                        <p:strVal val="visible"/>
                                      </p:to>
                                    </p:set>
                                    <p:animEffect transition="in" filter="circle(in)">
                                      <p:cBhvr>
                                        <p:cTn id="17" dur="2000"/>
                                        <p:tgtEl>
                                          <p:spTgt spid="75779">
                                            <p:txEl>
                                              <p:pRg st="2" end="2"/>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75779">
                                            <p:txEl>
                                              <p:pRg st="3" end="3"/>
                                            </p:txEl>
                                          </p:spTgt>
                                        </p:tgtEl>
                                        <p:attrNameLst>
                                          <p:attrName>style.visibility</p:attrName>
                                        </p:attrNameLst>
                                      </p:cBhvr>
                                      <p:to>
                                        <p:strVal val="visible"/>
                                      </p:to>
                                    </p:set>
                                    <p:animEffect transition="in" filter="circle(in)">
                                      <p:cBhvr>
                                        <p:cTn id="20" dur="2000"/>
                                        <p:tgtEl>
                                          <p:spTgt spid="75779">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75779">
                                            <p:txEl>
                                              <p:pRg st="4" end="4"/>
                                            </p:txEl>
                                          </p:spTgt>
                                        </p:tgtEl>
                                        <p:attrNameLst>
                                          <p:attrName>style.visibility</p:attrName>
                                        </p:attrNameLst>
                                      </p:cBhvr>
                                      <p:to>
                                        <p:strVal val="visible"/>
                                      </p:to>
                                    </p:set>
                                    <p:animEffect transition="in" filter="box(in)">
                                      <p:cBhvr>
                                        <p:cTn id="25" dur="500"/>
                                        <p:tgtEl>
                                          <p:spTgt spid="75779">
                                            <p:txEl>
                                              <p:pRg st="4" end="4"/>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75779">
                                            <p:txEl>
                                              <p:pRg st="5" end="5"/>
                                            </p:txEl>
                                          </p:spTgt>
                                        </p:tgtEl>
                                        <p:attrNameLst>
                                          <p:attrName>style.visibility</p:attrName>
                                        </p:attrNameLst>
                                      </p:cBhvr>
                                      <p:to>
                                        <p:strVal val="visible"/>
                                      </p:to>
                                    </p:set>
                                    <p:animEffect transition="in" filter="box(in)">
                                      <p:cBhvr>
                                        <p:cTn id="28" dur="500"/>
                                        <p:tgtEl>
                                          <p:spTgt spid="757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762000" y="301625"/>
            <a:ext cx="8153400" cy="536575"/>
          </a:xfrm>
        </p:spPr>
        <p:txBody>
          <a:bodyPr/>
          <a:lstStyle/>
          <a:p>
            <a:pPr eaLnBrk="1" hangingPunct="1"/>
            <a:r>
              <a:rPr lang="en-US" sz="3200" smtClean="0"/>
              <a:t>Special Education and General Curriculum</a:t>
            </a:r>
          </a:p>
        </p:txBody>
      </p:sp>
      <p:sp>
        <p:nvSpPr>
          <p:cNvPr id="16387" name="Rectangle 5"/>
          <p:cNvSpPr>
            <a:spLocks noChangeArrowheads="1"/>
          </p:cNvSpPr>
          <p:nvPr/>
        </p:nvSpPr>
        <p:spPr bwMode="auto">
          <a:xfrm>
            <a:off x="1066800" y="1524000"/>
            <a:ext cx="7620000" cy="2895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6388" name="Line 6"/>
          <p:cNvSpPr>
            <a:spLocks noChangeShapeType="1"/>
          </p:cNvSpPr>
          <p:nvPr/>
        </p:nvSpPr>
        <p:spPr bwMode="auto">
          <a:xfrm>
            <a:off x="1066800" y="1524000"/>
            <a:ext cx="7620000" cy="2895600"/>
          </a:xfrm>
          <a:prstGeom prst="line">
            <a:avLst/>
          </a:prstGeom>
          <a:noFill/>
          <a:ln w="9525">
            <a:solidFill>
              <a:schemeClr val="tx1"/>
            </a:solidFill>
            <a:prstDash val="dash"/>
            <a:round/>
            <a:headEnd/>
            <a:tailEnd/>
          </a:ln>
        </p:spPr>
        <p:txBody>
          <a:bodyPr/>
          <a:lstStyle/>
          <a:p>
            <a:endParaRPr lang="en-US"/>
          </a:p>
        </p:txBody>
      </p:sp>
      <p:sp>
        <p:nvSpPr>
          <p:cNvPr id="76807" name="Text Box 7"/>
          <p:cNvSpPr txBox="1">
            <a:spLocks noChangeArrowheads="1"/>
          </p:cNvSpPr>
          <p:nvPr/>
        </p:nvSpPr>
        <p:spPr bwMode="auto">
          <a:xfrm>
            <a:off x="5334000" y="1981200"/>
            <a:ext cx="3124200" cy="1192213"/>
          </a:xfrm>
          <a:prstGeom prst="rect">
            <a:avLst/>
          </a:prstGeom>
          <a:noFill/>
          <a:ln w="9525">
            <a:noFill/>
            <a:miter lim="800000"/>
            <a:headEnd/>
            <a:tailEnd/>
          </a:ln>
          <a:effectLst/>
        </p:spPr>
        <p:txBody>
          <a:bodyPr>
            <a:spAutoFit/>
          </a:bodyPr>
          <a:lstStyle/>
          <a:p>
            <a:pPr>
              <a:spcBef>
                <a:spcPct val="50000"/>
              </a:spcBef>
              <a:defRP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Special Education</a:t>
            </a:r>
          </a:p>
          <a:p>
            <a:pPr>
              <a:spcBef>
                <a:spcPct val="50000"/>
              </a:spcBef>
              <a:defRP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Expanded Curriculum</a:t>
            </a:r>
          </a:p>
          <a:p>
            <a:pPr>
              <a:spcBef>
                <a:spcPct val="50000"/>
              </a:spcBef>
              <a:defRP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Knowledge &amp; Skills </a:t>
            </a:r>
          </a:p>
        </p:txBody>
      </p:sp>
      <p:sp>
        <p:nvSpPr>
          <p:cNvPr id="76808" name="Text Box 8"/>
          <p:cNvSpPr txBox="1">
            <a:spLocks noChangeArrowheads="1"/>
          </p:cNvSpPr>
          <p:nvPr/>
        </p:nvSpPr>
        <p:spPr bwMode="auto">
          <a:xfrm>
            <a:off x="1600200" y="3276600"/>
            <a:ext cx="2514600" cy="366713"/>
          </a:xfrm>
          <a:prstGeom prst="rect">
            <a:avLst/>
          </a:prstGeom>
          <a:noFill/>
          <a:ln w="9525">
            <a:noFill/>
            <a:miter lim="800000"/>
            <a:headEnd/>
            <a:tailEnd/>
          </a:ln>
          <a:effectLst/>
        </p:spPr>
        <p:txBody>
          <a:bodyPr>
            <a:spAutoFit/>
          </a:bodyPr>
          <a:lstStyle/>
          <a:p>
            <a:pPr>
              <a:spcBef>
                <a:spcPct val="50000"/>
              </a:spcBef>
              <a:defRP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General Education</a:t>
            </a:r>
          </a:p>
        </p:txBody>
      </p:sp>
      <p:sp>
        <p:nvSpPr>
          <p:cNvPr id="16391" name="Text Box 9"/>
          <p:cNvSpPr txBox="1">
            <a:spLocks noChangeArrowheads="1"/>
          </p:cNvSpPr>
          <p:nvPr/>
        </p:nvSpPr>
        <p:spPr bwMode="auto">
          <a:xfrm>
            <a:off x="0" y="4648200"/>
            <a:ext cx="9144000" cy="366713"/>
          </a:xfrm>
          <a:prstGeom prst="rect">
            <a:avLst/>
          </a:prstGeom>
          <a:noFill/>
          <a:ln w="9525">
            <a:noFill/>
            <a:miter lim="800000"/>
            <a:headEnd/>
            <a:tailEnd/>
          </a:ln>
        </p:spPr>
        <p:txBody>
          <a:bodyPr>
            <a:spAutoFit/>
          </a:bodyPr>
          <a:lstStyle/>
          <a:p>
            <a:pPr>
              <a:spcBef>
                <a:spcPct val="50000"/>
              </a:spcBef>
            </a:pPr>
            <a:r>
              <a:rPr lang="en-US" sz="1200" b="1"/>
              <a:t>No Accommodations               Accommodations          Modifications    Alternate Achievement/Standards</a:t>
            </a:r>
            <a:r>
              <a:rPr lang="en-US" b="1"/>
              <a:t>  </a:t>
            </a:r>
          </a:p>
        </p:txBody>
      </p:sp>
      <p:sp>
        <p:nvSpPr>
          <p:cNvPr id="16392" name="Oval 10"/>
          <p:cNvSpPr>
            <a:spLocks noChangeArrowheads="1"/>
          </p:cNvSpPr>
          <p:nvPr/>
        </p:nvSpPr>
        <p:spPr bwMode="auto">
          <a:xfrm>
            <a:off x="990600" y="4419600"/>
            <a:ext cx="152400" cy="228600"/>
          </a:xfrm>
          <a:prstGeom prst="ellipse">
            <a:avLst/>
          </a:prstGeom>
          <a:solidFill>
            <a:schemeClr val="tx1"/>
          </a:solidFill>
          <a:ln w="9525">
            <a:solidFill>
              <a:schemeClr val="tx1"/>
            </a:solidFill>
            <a:round/>
            <a:headEnd/>
            <a:tailEnd/>
          </a:ln>
        </p:spPr>
        <p:txBody>
          <a:bodyPr wrap="none" anchor="ctr"/>
          <a:lstStyle/>
          <a:p>
            <a:endParaRPr lang="en-US"/>
          </a:p>
        </p:txBody>
      </p:sp>
      <p:sp>
        <p:nvSpPr>
          <p:cNvPr id="16393" name="Oval 11"/>
          <p:cNvSpPr>
            <a:spLocks noChangeArrowheads="1"/>
          </p:cNvSpPr>
          <p:nvPr/>
        </p:nvSpPr>
        <p:spPr bwMode="auto">
          <a:xfrm>
            <a:off x="3200400" y="4419600"/>
            <a:ext cx="152400" cy="228600"/>
          </a:xfrm>
          <a:prstGeom prst="ellipse">
            <a:avLst/>
          </a:prstGeom>
          <a:solidFill>
            <a:schemeClr val="tx1"/>
          </a:solidFill>
          <a:ln w="9525">
            <a:solidFill>
              <a:schemeClr val="tx1"/>
            </a:solidFill>
            <a:round/>
            <a:headEnd/>
            <a:tailEnd/>
          </a:ln>
        </p:spPr>
        <p:txBody>
          <a:bodyPr wrap="none" anchor="ctr"/>
          <a:lstStyle/>
          <a:p>
            <a:endParaRPr lang="en-US"/>
          </a:p>
        </p:txBody>
      </p:sp>
      <p:sp>
        <p:nvSpPr>
          <p:cNvPr id="16394" name="Oval 12"/>
          <p:cNvSpPr>
            <a:spLocks noChangeArrowheads="1"/>
          </p:cNvSpPr>
          <p:nvPr/>
        </p:nvSpPr>
        <p:spPr bwMode="auto">
          <a:xfrm>
            <a:off x="5105400" y="4419600"/>
            <a:ext cx="152400" cy="228600"/>
          </a:xfrm>
          <a:prstGeom prst="ellipse">
            <a:avLst/>
          </a:prstGeom>
          <a:solidFill>
            <a:schemeClr val="tx1"/>
          </a:solidFill>
          <a:ln w="9525">
            <a:solidFill>
              <a:schemeClr val="tx1"/>
            </a:solidFill>
            <a:round/>
            <a:headEnd/>
            <a:tailEnd/>
          </a:ln>
        </p:spPr>
        <p:txBody>
          <a:bodyPr wrap="none" anchor="ctr"/>
          <a:lstStyle/>
          <a:p>
            <a:endParaRPr lang="en-US"/>
          </a:p>
        </p:txBody>
      </p:sp>
      <p:sp>
        <p:nvSpPr>
          <p:cNvPr id="16395" name="Oval 13"/>
          <p:cNvSpPr>
            <a:spLocks noChangeArrowheads="1"/>
          </p:cNvSpPr>
          <p:nvPr/>
        </p:nvSpPr>
        <p:spPr bwMode="auto">
          <a:xfrm>
            <a:off x="7924800" y="4419600"/>
            <a:ext cx="152400" cy="228600"/>
          </a:xfrm>
          <a:prstGeom prst="ellipse">
            <a:avLst/>
          </a:prstGeom>
          <a:solidFill>
            <a:schemeClr val="tx1"/>
          </a:solidFill>
          <a:ln w="9525">
            <a:solidFill>
              <a:schemeClr val="tx1"/>
            </a:solidFill>
            <a:round/>
            <a:headEnd/>
            <a:tailEnd/>
          </a:ln>
        </p:spPr>
        <p:txBody>
          <a:bodyPr wrap="none" anchor="ctr"/>
          <a:lstStyle/>
          <a:p>
            <a:endParaRPr lang="en-US"/>
          </a:p>
        </p:txBody>
      </p:sp>
      <p:sp>
        <p:nvSpPr>
          <p:cNvPr id="16396" name="Text Box 14"/>
          <p:cNvSpPr txBox="1">
            <a:spLocks noChangeArrowheads="1"/>
          </p:cNvSpPr>
          <p:nvPr/>
        </p:nvSpPr>
        <p:spPr bwMode="auto">
          <a:xfrm>
            <a:off x="457200" y="5867400"/>
            <a:ext cx="8305800" cy="915988"/>
          </a:xfrm>
          <a:prstGeom prst="rect">
            <a:avLst/>
          </a:prstGeom>
          <a:noFill/>
          <a:ln w="9525">
            <a:noFill/>
            <a:miter lim="800000"/>
            <a:headEnd/>
            <a:tailEnd/>
          </a:ln>
        </p:spPr>
        <p:txBody>
          <a:bodyPr>
            <a:spAutoFit/>
          </a:bodyPr>
          <a:lstStyle/>
          <a:p>
            <a:pPr>
              <a:spcBef>
                <a:spcPct val="50000"/>
              </a:spcBef>
            </a:pPr>
            <a:r>
              <a:rPr lang="en-US"/>
              <a:t>Nolet, V., &amp; McLaughlin, M. J. (2005). </a:t>
            </a:r>
            <a:r>
              <a:rPr lang="en-US" i="1"/>
              <a:t>Accessing the General Curriculum: Including Students with Disabilities in Standards-based Reform</a:t>
            </a:r>
            <a:r>
              <a:rPr lang="en-US"/>
              <a:t> (2nd ed.). Thousand Oaks, CA: Corwin Press.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No Accommodations</a:t>
            </a:r>
          </a:p>
        </p:txBody>
      </p:sp>
      <p:sp>
        <p:nvSpPr>
          <p:cNvPr id="17411" name="Rectangle 3"/>
          <p:cNvSpPr>
            <a:spLocks noGrp="1" noChangeArrowheads="1"/>
          </p:cNvSpPr>
          <p:nvPr>
            <p:ph type="body" idx="1"/>
          </p:nvPr>
        </p:nvSpPr>
        <p:spPr/>
        <p:txBody>
          <a:bodyPr/>
          <a:lstStyle/>
          <a:p>
            <a:pPr eaLnBrk="1" hangingPunct="1"/>
            <a:r>
              <a:rPr lang="en-US" smtClean="0"/>
              <a:t>No Changes to:</a:t>
            </a:r>
          </a:p>
          <a:p>
            <a:pPr lvl="1" eaLnBrk="1" hangingPunct="1"/>
            <a:r>
              <a:rPr lang="en-US" smtClean="0"/>
              <a:t>Content</a:t>
            </a:r>
          </a:p>
          <a:p>
            <a:pPr lvl="1" eaLnBrk="1" hangingPunct="1"/>
            <a:r>
              <a:rPr lang="en-US" smtClean="0"/>
              <a:t>Performance expectations</a:t>
            </a:r>
          </a:p>
          <a:p>
            <a:pPr lvl="1" eaLnBrk="1" hangingPunct="1"/>
            <a:r>
              <a:rPr lang="en-US" smtClean="0"/>
              <a:t>Sequence and timelines</a:t>
            </a:r>
          </a:p>
          <a:p>
            <a:pPr lvl="1" eaLnBrk="1" hangingPunct="1"/>
            <a:r>
              <a:rPr lang="en-US" smtClean="0"/>
              <a:t>instruction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Accommodations</a:t>
            </a:r>
          </a:p>
        </p:txBody>
      </p:sp>
      <p:sp>
        <p:nvSpPr>
          <p:cNvPr id="18435" name="Rectangle 3"/>
          <p:cNvSpPr>
            <a:spLocks noGrp="1" noChangeArrowheads="1"/>
          </p:cNvSpPr>
          <p:nvPr>
            <p:ph type="body" idx="1"/>
          </p:nvPr>
        </p:nvSpPr>
        <p:spPr/>
        <p:txBody>
          <a:bodyPr/>
          <a:lstStyle/>
          <a:p>
            <a:pPr eaLnBrk="1" hangingPunct="1"/>
            <a:r>
              <a:rPr lang="en-US" smtClean="0"/>
              <a:t>No Change to:</a:t>
            </a:r>
          </a:p>
          <a:p>
            <a:pPr lvl="1" eaLnBrk="1" hangingPunct="1"/>
            <a:r>
              <a:rPr lang="en-US" smtClean="0"/>
              <a:t>Content </a:t>
            </a:r>
          </a:p>
          <a:p>
            <a:pPr lvl="1" eaLnBrk="1" hangingPunct="1"/>
            <a:r>
              <a:rPr lang="en-US" smtClean="0"/>
              <a:t>Performance Expectations</a:t>
            </a:r>
            <a:r>
              <a:rPr lang="en-US" smtClean="0">
                <a:solidFill>
                  <a:srgbClr val="FF0000"/>
                </a:solidFill>
              </a:rPr>
              <a:t>!!!!!!!</a:t>
            </a:r>
          </a:p>
          <a:p>
            <a:pPr lvl="1" eaLnBrk="1" hangingPunct="1"/>
            <a:endParaRPr lang="en-US" smtClean="0">
              <a:solidFill>
                <a:srgbClr val="FF0000"/>
              </a:solidFill>
            </a:endParaRPr>
          </a:p>
          <a:p>
            <a:pPr eaLnBrk="1" hangingPunct="1"/>
            <a:r>
              <a:rPr lang="en-US" smtClean="0"/>
              <a:t>Changes to:</a:t>
            </a:r>
          </a:p>
          <a:p>
            <a:pPr lvl="1" eaLnBrk="1" hangingPunct="1"/>
            <a:r>
              <a:rPr lang="en-US" smtClean="0"/>
              <a:t>Sequence and Timelines</a:t>
            </a:r>
          </a:p>
          <a:p>
            <a:pPr lvl="1" eaLnBrk="1" hangingPunct="1"/>
            <a:r>
              <a:rPr lang="en-US" smtClean="0"/>
              <a:t>Instruction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Modifications</a:t>
            </a:r>
          </a:p>
        </p:txBody>
      </p:sp>
      <p:sp>
        <p:nvSpPr>
          <p:cNvPr id="19459" name="Rectangle 3"/>
          <p:cNvSpPr>
            <a:spLocks noGrp="1" noChangeArrowheads="1"/>
          </p:cNvSpPr>
          <p:nvPr>
            <p:ph type="body" idx="1"/>
          </p:nvPr>
        </p:nvSpPr>
        <p:spPr/>
        <p:txBody>
          <a:bodyPr/>
          <a:lstStyle/>
          <a:p>
            <a:pPr eaLnBrk="1" hangingPunct="1"/>
            <a:r>
              <a:rPr lang="en-US" smtClean="0"/>
              <a:t>Changes some or all of:</a:t>
            </a:r>
          </a:p>
          <a:p>
            <a:pPr lvl="1" eaLnBrk="1" hangingPunct="1"/>
            <a:r>
              <a:rPr lang="en-US" smtClean="0"/>
              <a:t>Content</a:t>
            </a:r>
          </a:p>
          <a:p>
            <a:pPr lvl="1" eaLnBrk="1" hangingPunct="1"/>
            <a:r>
              <a:rPr lang="en-US" smtClean="0"/>
              <a:t>Performance expectations</a:t>
            </a:r>
          </a:p>
          <a:p>
            <a:pPr lvl="1" eaLnBrk="1" hangingPunct="1"/>
            <a:r>
              <a:rPr lang="en-US" smtClean="0"/>
              <a:t>Sequence and timelines</a:t>
            </a:r>
          </a:p>
          <a:p>
            <a:pPr lvl="1" eaLnBrk="1" hangingPunct="1"/>
            <a:r>
              <a:rPr lang="en-US" smtClean="0"/>
              <a:t>instruction</a:t>
            </a:r>
          </a:p>
          <a:p>
            <a:pPr lvl="1" eaLnBrk="1" hangingPunct="1">
              <a:buFont typeface="Wingdings" pitchFamily="2" charset="2"/>
              <a:buNone/>
            </a:pPr>
            <a:endParaRPr lang="en-US"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200" smtClean="0"/>
              <a:t>Alternative Achievement Standards</a:t>
            </a:r>
          </a:p>
        </p:txBody>
      </p:sp>
      <p:sp>
        <p:nvSpPr>
          <p:cNvPr id="20483" name="Rectangle 3"/>
          <p:cNvSpPr>
            <a:spLocks noGrp="1" noChangeArrowheads="1"/>
          </p:cNvSpPr>
          <p:nvPr>
            <p:ph type="body" idx="1"/>
          </p:nvPr>
        </p:nvSpPr>
        <p:spPr/>
        <p:txBody>
          <a:bodyPr/>
          <a:lstStyle/>
          <a:p>
            <a:pPr eaLnBrk="1" hangingPunct="1"/>
            <a:r>
              <a:rPr lang="en-US" smtClean="0"/>
              <a:t>Individualized Curriculum Goals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WTF?  </a:t>
            </a:r>
            <a:r>
              <a:rPr lang="en-US" sz="1000" smtClean="0"/>
              <a:t>What’s The Face?</a:t>
            </a:r>
            <a:endParaRPr lang="en-US" smtClean="0"/>
          </a:p>
        </p:txBody>
      </p:sp>
      <p:sp>
        <p:nvSpPr>
          <p:cNvPr id="21507" name="Rectangle 3"/>
          <p:cNvSpPr>
            <a:spLocks noGrp="1" noChangeArrowheads="1"/>
          </p:cNvSpPr>
          <p:nvPr>
            <p:ph type="body" idx="1"/>
          </p:nvPr>
        </p:nvSpPr>
        <p:spPr/>
        <p:txBody>
          <a:bodyPr/>
          <a:lstStyle/>
          <a:p>
            <a:pPr eaLnBrk="1" hangingPunct="1"/>
            <a:r>
              <a:rPr lang="en-US" smtClean="0"/>
              <a:t>I see furrowed brows. What questions do the last four slides raise for you? </a:t>
            </a:r>
          </a:p>
          <a:p>
            <a:pPr lvl="1" eaLnBrk="1" hangingPunct="1"/>
            <a:r>
              <a:rPr lang="en-US" smtClean="0"/>
              <a:t>Small group SWOT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r>
              <a:rPr lang="en-US" sz="4400" smtClean="0"/>
              <a:t>Bases of the Curriculum</a:t>
            </a:r>
          </a:p>
        </p:txBody>
      </p:sp>
      <p:sp>
        <p:nvSpPr>
          <p:cNvPr id="22531" name="Rectangle 3"/>
          <p:cNvSpPr>
            <a:spLocks noGrp="1" noChangeArrowheads="1"/>
          </p:cNvSpPr>
          <p:nvPr>
            <p:ph type="body" idx="1"/>
          </p:nvPr>
        </p:nvSpPr>
        <p:spPr>
          <a:xfrm>
            <a:off x="990600" y="1600200"/>
            <a:ext cx="7915275" cy="5068888"/>
          </a:xfrm>
        </p:spPr>
        <p:txBody>
          <a:bodyPr/>
          <a:lstStyle/>
          <a:p>
            <a:pPr eaLnBrk="1" hangingPunct="1"/>
            <a:r>
              <a:rPr lang="en-US" b="1" u="sng" smtClean="0"/>
              <a:t>Social Forces</a:t>
            </a:r>
          </a:p>
          <a:p>
            <a:pPr lvl="1" eaLnBrk="1" hangingPunct="1"/>
            <a:r>
              <a:rPr lang="en-US" sz="2100" smtClean="0"/>
              <a:t>An understanding of social forces will help you provide for relevance and the teaching of values</a:t>
            </a:r>
          </a:p>
          <a:p>
            <a:pPr lvl="1" eaLnBrk="1" hangingPunct="1">
              <a:buFont typeface="Wingdings" pitchFamily="2" charset="2"/>
              <a:buNone/>
            </a:pPr>
            <a:endParaRPr lang="en-US" sz="2100" smtClean="0"/>
          </a:p>
          <a:p>
            <a:pPr eaLnBrk="1" hangingPunct="1"/>
            <a:r>
              <a:rPr lang="en-US" b="1" u="sng" smtClean="0"/>
              <a:t>Theories of Human Development</a:t>
            </a:r>
          </a:p>
          <a:p>
            <a:pPr lvl="1" eaLnBrk="1" hangingPunct="1"/>
            <a:r>
              <a:rPr lang="en-US" sz="2100" smtClean="0"/>
              <a:t>Knowledge about human development will enable you to provide for continuity in learning and for the development of self-understanding</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sz="4000" smtClean="0"/>
              <a:t>Curriculum Development</a:t>
            </a:r>
            <a:r>
              <a:rPr lang="en-US" sz="1800" smtClean="0"/>
              <a:t> </a:t>
            </a:r>
          </a:p>
        </p:txBody>
      </p:sp>
      <p:sp>
        <p:nvSpPr>
          <p:cNvPr id="5123" name="Rectangle 3"/>
          <p:cNvSpPr>
            <a:spLocks noGrp="1" noChangeArrowheads="1"/>
          </p:cNvSpPr>
          <p:nvPr>
            <p:ph type="body" idx="1"/>
          </p:nvPr>
        </p:nvSpPr>
        <p:spPr>
          <a:xfrm>
            <a:off x="762000" y="1524000"/>
            <a:ext cx="8143875" cy="4578350"/>
          </a:xfrm>
        </p:spPr>
        <p:txBody>
          <a:bodyPr/>
          <a:lstStyle/>
          <a:p>
            <a:pPr eaLnBrk="1" hangingPunct="1"/>
            <a:r>
              <a:rPr lang="en-US" smtClean="0"/>
              <a:t>Welcome!  </a:t>
            </a:r>
          </a:p>
          <a:p>
            <a:pPr lvl="1" eaLnBrk="1" hangingPunct="1"/>
            <a:r>
              <a:rPr lang="en-US" smtClean="0"/>
              <a:t>Who are we?  </a:t>
            </a:r>
          </a:p>
          <a:p>
            <a:pPr lvl="1" eaLnBrk="1" hangingPunct="1"/>
            <a:r>
              <a:rPr lang="en-US" smtClean="0"/>
              <a:t>How will we work and learn together?</a:t>
            </a:r>
          </a:p>
          <a:p>
            <a:pPr lvl="1" eaLnBrk="1" hangingPunct="1">
              <a:buFont typeface="Wingdings" pitchFamily="2" charset="2"/>
              <a:buNone/>
            </a:pPr>
            <a:endParaRPr lang="en-US" smtClean="0"/>
          </a:p>
          <a:p>
            <a:pPr eaLnBrk="1" hangingPunct="1"/>
            <a:r>
              <a:rPr lang="en-US" smtClean="0"/>
              <a:t>Syllabus &amp; Class Expectations </a:t>
            </a:r>
          </a:p>
          <a:p>
            <a:pPr eaLnBrk="1" hangingPunct="1">
              <a:buFont typeface="Wingdings" pitchFamily="2" charset="2"/>
              <a:buNone/>
            </a:pPr>
            <a:endParaRPr lang="en-US" smtClean="0"/>
          </a:p>
          <a:p>
            <a:pPr eaLnBrk="1" hangingPunct="1"/>
            <a:r>
              <a:rPr lang="en-US" smtClean="0"/>
              <a:t>Questions, Concerns, Cries of Outrage?</a:t>
            </a:r>
          </a:p>
          <a:p>
            <a:pPr eaLnBrk="1" hangingPunct="1">
              <a:buFont typeface="Wingdings" pitchFamily="2" charset="2"/>
              <a:buNone/>
            </a:pPr>
            <a:endParaRPr lang="en-US" smtClean="0"/>
          </a:p>
        </p:txBody>
      </p:sp>
      <p:pic>
        <p:nvPicPr>
          <p:cNvPr id="5124" name="Picture 4" descr="MCj02811880000[1]"/>
          <p:cNvPicPr>
            <a:picLocks noChangeAspect="1" noChangeArrowheads="1"/>
          </p:cNvPicPr>
          <p:nvPr/>
        </p:nvPicPr>
        <p:blipFill>
          <a:blip r:embed="rId2" cstate="print"/>
          <a:srcRect/>
          <a:stretch>
            <a:fillRect/>
          </a:stretch>
        </p:blipFill>
        <p:spPr bwMode="auto">
          <a:xfrm>
            <a:off x="7086600" y="2895600"/>
            <a:ext cx="1706563" cy="16176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ctr" eaLnBrk="1" hangingPunct="1"/>
            <a:r>
              <a:rPr lang="en-US" smtClean="0"/>
              <a:t>Bases of the Curriculum</a:t>
            </a:r>
          </a:p>
        </p:txBody>
      </p:sp>
      <p:sp>
        <p:nvSpPr>
          <p:cNvPr id="23555" name="Rectangle 3"/>
          <p:cNvSpPr>
            <a:spLocks noGrp="1" noChangeArrowheads="1"/>
          </p:cNvSpPr>
          <p:nvPr>
            <p:ph type="body" idx="1"/>
          </p:nvPr>
        </p:nvSpPr>
        <p:spPr>
          <a:xfrm>
            <a:off x="1066800" y="1600200"/>
            <a:ext cx="7839075" cy="5068888"/>
          </a:xfrm>
        </p:spPr>
        <p:txBody>
          <a:bodyPr/>
          <a:lstStyle/>
          <a:p>
            <a:pPr eaLnBrk="1" hangingPunct="1"/>
            <a:r>
              <a:rPr lang="en-US" sz="2400" b="1" u="sng" smtClean="0"/>
              <a:t>The Nature of Learning &amp; Learning Styles</a:t>
            </a:r>
            <a:r>
              <a:rPr lang="en-US" smtClean="0"/>
              <a:t> </a:t>
            </a:r>
          </a:p>
          <a:p>
            <a:pPr lvl="1" eaLnBrk="1" hangingPunct="1"/>
            <a:r>
              <a:rPr lang="en-US" sz="2100" smtClean="0"/>
              <a:t>Knowledge of learning and learning styles will enable you to plan curricula with learning outcomes that learners find useful and transferable from one situation to another </a:t>
            </a:r>
          </a:p>
          <a:p>
            <a:pPr lvl="1" eaLnBrk="1" hangingPunct="1">
              <a:buFont typeface="Wingdings" pitchFamily="2" charset="2"/>
              <a:buNone/>
            </a:pPr>
            <a:endParaRPr lang="en-US" sz="2100" smtClean="0"/>
          </a:p>
          <a:p>
            <a:pPr lvl="1" eaLnBrk="1" hangingPunct="1">
              <a:buFontTx/>
              <a:buNone/>
            </a:pPr>
            <a:r>
              <a:rPr lang="en-US" sz="1900" b="1" smtClean="0">
                <a:solidFill>
                  <a:schemeClr val="tx2"/>
                </a:solidFill>
              </a:rPr>
              <a:t>*Bases of the Curriculum will be discussed more  </a:t>
            </a:r>
          </a:p>
          <a:p>
            <a:pPr lvl="1" eaLnBrk="1" hangingPunct="1">
              <a:buFontTx/>
              <a:buNone/>
            </a:pPr>
            <a:r>
              <a:rPr lang="en-US" sz="1900" b="1" smtClean="0">
                <a:solidFill>
                  <a:schemeClr val="tx2"/>
                </a:solidFill>
              </a:rPr>
              <a:t>  deeply as the class progresses!!! </a:t>
            </a:r>
          </a:p>
          <a:p>
            <a:pPr lvl="1" eaLnBrk="1" hangingPunct="1">
              <a:buFontTx/>
              <a:buNone/>
            </a:pPr>
            <a:endParaRPr lang="en-US" sz="1900" b="1" smtClean="0">
              <a:solidFill>
                <a:schemeClr val="tx2"/>
              </a:solidFill>
            </a:endParaRPr>
          </a:p>
          <a:p>
            <a:pPr lvl="1" eaLnBrk="1" hangingPunct="1">
              <a:buFontTx/>
              <a:buNone/>
            </a:pPr>
            <a:r>
              <a:rPr lang="en-US" sz="1900" b="1" smtClean="0">
                <a:solidFill>
                  <a:schemeClr val="tx2"/>
                </a:solidFill>
              </a:rPr>
              <a:t>   Yeah! Something to look forward to!</a:t>
            </a:r>
          </a:p>
        </p:txBody>
      </p:sp>
      <p:pic>
        <p:nvPicPr>
          <p:cNvPr id="23556" name="Picture 4" descr="MCj04238420000[1]"/>
          <p:cNvPicPr>
            <a:picLocks noChangeAspect="1" noChangeArrowheads="1"/>
          </p:cNvPicPr>
          <p:nvPr/>
        </p:nvPicPr>
        <p:blipFill>
          <a:blip r:embed="rId2" cstate="print"/>
          <a:srcRect/>
          <a:stretch>
            <a:fillRect/>
          </a:stretch>
        </p:blipFill>
        <p:spPr bwMode="auto">
          <a:xfrm>
            <a:off x="457200" y="3886200"/>
            <a:ext cx="1042988" cy="1127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r>
              <a:rPr lang="en-US" sz="4800" smtClean="0"/>
              <a:t>Curriculum Goals</a:t>
            </a:r>
            <a:r>
              <a:rPr lang="en-US" smtClean="0"/>
              <a:t> </a:t>
            </a:r>
          </a:p>
        </p:txBody>
      </p:sp>
      <p:sp>
        <p:nvSpPr>
          <p:cNvPr id="24579" name="Rectangle 3"/>
          <p:cNvSpPr>
            <a:spLocks noGrp="1" noChangeArrowheads="1"/>
          </p:cNvSpPr>
          <p:nvPr>
            <p:ph type="body" idx="1"/>
          </p:nvPr>
        </p:nvSpPr>
        <p:spPr>
          <a:xfrm>
            <a:off x="838200" y="1600200"/>
            <a:ext cx="8067675" cy="5068888"/>
          </a:xfrm>
        </p:spPr>
        <p:txBody>
          <a:bodyPr/>
          <a:lstStyle/>
          <a:p>
            <a:pPr eaLnBrk="1" hangingPunct="1"/>
            <a:r>
              <a:rPr lang="en-US" sz="2500" smtClean="0"/>
              <a:t>Without a set of clearly defined goals (Guiding Ideas), teachers and curriculum planners cannot make sound professional judgments. To choose among curriculum alternatives or instructional strategies, educators must know the goals they seek and the curriculum bases on which they will make their choices.  Otherwise, their choices will be little more than random, uninformed by today’s knowledge of social forces, human development, and learning and learning styles. </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4400" smtClean="0"/>
              <a:t>Toward a Learning Culture</a:t>
            </a:r>
          </a:p>
        </p:txBody>
      </p:sp>
      <p:sp>
        <p:nvSpPr>
          <p:cNvPr id="25603" name="Rectangle 3"/>
          <p:cNvSpPr>
            <a:spLocks noGrp="1" noChangeArrowheads="1"/>
          </p:cNvSpPr>
          <p:nvPr>
            <p:ph type="body" idx="1"/>
          </p:nvPr>
        </p:nvSpPr>
        <p:spPr>
          <a:xfrm>
            <a:off x="1066800" y="1600200"/>
            <a:ext cx="7839075" cy="5068888"/>
          </a:xfrm>
        </p:spPr>
        <p:txBody>
          <a:bodyPr/>
          <a:lstStyle/>
          <a:p>
            <a:pPr eaLnBrk="1" hangingPunct="1"/>
            <a:r>
              <a:rPr lang="en-US" smtClean="0"/>
              <a:t>Many will say we are learning and/or growing; however, the challenge facing organizations is to making learning institutional, by defining and building capabilities and structures for learning, such as culture, processes, systems, and skills.</a:t>
            </a:r>
          </a:p>
          <a:p>
            <a:pPr eaLnBrk="1" hangingPunct="1">
              <a:buFont typeface="Wingdings" pitchFamily="2" charset="2"/>
              <a:buNone/>
            </a:pPr>
            <a:endParaRPr lang="en-US"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r>
              <a:rPr lang="en-US" sz="4400" smtClean="0"/>
              <a:t>Some Initial Thoughts</a:t>
            </a:r>
            <a:r>
              <a:rPr lang="en-US" smtClean="0"/>
              <a:t> </a:t>
            </a:r>
          </a:p>
        </p:txBody>
      </p:sp>
      <p:sp>
        <p:nvSpPr>
          <p:cNvPr id="26627" name="Rectangle 3"/>
          <p:cNvSpPr>
            <a:spLocks noGrp="1" noChangeArrowheads="1"/>
          </p:cNvSpPr>
          <p:nvPr>
            <p:ph type="body" idx="1"/>
          </p:nvPr>
        </p:nvSpPr>
        <p:spPr>
          <a:xfrm>
            <a:off x="914400" y="1600200"/>
            <a:ext cx="7991475" cy="5068888"/>
          </a:xfrm>
        </p:spPr>
        <p:txBody>
          <a:bodyPr/>
          <a:lstStyle/>
          <a:p>
            <a:pPr eaLnBrk="1" hangingPunct="1"/>
            <a:r>
              <a:rPr lang="en-US" sz="2500" i="1" smtClean="0"/>
              <a:t>Learning Community</a:t>
            </a:r>
            <a:r>
              <a:rPr lang="en-US" sz="2500" smtClean="0"/>
              <a:t>: a community of learners that practices five disciplines to develop the capacity to create it’s desired future</a:t>
            </a:r>
          </a:p>
          <a:p>
            <a:pPr eaLnBrk="1" hangingPunct="1"/>
            <a:r>
              <a:rPr lang="en-US" sz="2500" smtClean="0"/>
              <a:t>A successful, sustainable change initiative requires participation of </a:t>
            </a:r>
            <a:r>
              <a:rPr lang="en-US" sz="2500" i="1" smtClean="0"/>
              <a:t>all </a:t>
            </a:r>
            <a:r>
              <a:rPr lang="en-US" sz="2500" smtClean="0"/>
              <a:t>constituent groups</a:t>
            </a:r>
          </a:p>
          <a:p>
            <a:pPr eaLnBrk="1" hangingPunct="1"/>
            <a:r>
              <a:rPr lang="en-US" sz="2500" smtClean="0"/>
              <a:t>Schools are a “complex system” and for a curriculum choice to be effective and sustainable it must be a system-wide initiative</a:t>
            </a:r>
          </a:p>
          <a:p>
            <a:pPr eaLnBrk="1" hangingPunct="1"/>
            <a:r>
              <a:rPr lang="en-US" sz="2500" smtClean="0"/>
              <a:t>Social and Emotional Literacy is the precursor to strong, sustainable academic achievement </a:t>
            </a:r>
            <a:r>
              <a:rPr lang="en-US" sz="1900" smtClean="0"/>
              <a:t>{Teddy}</a:t>
            </a:r>
          </a:p>
          <a:p>
            <a:pPr eaLnBrk="1" hangingPunct="1"/>
            <a:endParaRPr lang="en-US" sz="1900"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n-US" sz="4400" smtClean="0"/>
              <a:t>Some Initial Thoughts</a:t>
            </a:r>
          </a:p>
        </p:txBody>
      </p:sp>
      <p:sp>
        <p:nvSpPr>
          <p:cNvPr id="27651" name="Rectangle 3"/>
          <p:cNvSpPr>
            <a:spLocks noGrp="1" noChangeArrowheads="1"/>
          </p:cNvSpPr>
          <p:nvPr>
            <p:ph type="body" idx="1"/>
          </p:nvPr>
        </p:nvSpPr>
        <p:spPr>
          <a:xfrm>
            <a:off x="838200" y="1600200"/>
            <a:ext cx="8067675" cy="5075238"/>
          </a:xfrm>
        </p:spPr>
        <p:txBody>
          <a:bodyPr/>
          <a:lstStyle/>
          <a:p>
            <a:pPr eaLnBrk="1" hangingPunct="1"/>
            <a:r>
              <a:rPr lang="en-US" sz="2500" smtClean="0"/>
              <a:t>In order to meet the needs of a diverse population, the bases for curriculum must be considered </a:t>
            </a:r>
          </a:p>
          <a:p>
            <a:pPr eaLnBrk="1" hangingPunct="1"/>
            <a:r>
              <a:rPr lang="en-US" sz="2500" smtClean="0"/>
              <a:t>Successful implementation of any program requires a high degree of “buy-in” by all constituents, a high level of staff/parent development and, a strong assessment component</a:t>
            </a:r>
          </a:p>
          <a:p>
            <a:pPr eaLnBrk="1" hangingPunct="1"/>
            <a:r>
              <a:rPr lang="en-US" sz="2500" smtClean="0"/>
              <a:t>A successful design should be research-based</a:t>
            </a:r>
          </a:p>
          <a:p>
            <a:pPr eaLnBrk="1" hangingPunct="1"/>
            <a:r>
              <a:rPr lang="en-US" sz="2500" smtClean="0"/>
              <a:t>Every school’s initiative might look different as long as they produce the desired results</a:t>
            </a:r>
          </a:p>
          <a:p>
            <a:pPr eaLnBrk="1" hangingPunct="1"/>
            <a:endParaRPr lang="en-US" sz="2500" smtClean="0"/>
          </a:p>
          <a:p>
            <a:pPr eaLnBrk="1" hangingPunct="1">
              <a:buFont typeface="Wingdings" pitchFamily="2" charset="2"/>
              <a:buNone/>
            </a:pPr>
            <a:endParaRPr lang="en-US" sz="2500"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  </a:t>
            </a:r>
            <a:r>
              <a:rPr lang="en-US" sz="4800" smtClean="0"/>
              <a:t>Some Cautions</a:t>
            </a:r>
            <a:r>
              <a:rPr lang="en-US" smtClean="0"/>
              <a:t> </a:t>
            </a:r>
          </a:p>
        </p:txBody>
      </p:sp>
      <p:sp>
        <p:nvSpPr>
          <p:cNvPr id="28675" name="Rectangle 3"/>
          <p:cNvSpPr>
            <a:spLocks noGrp="1" noChangeArrowheads="1"/>
          </p:cNvSpPr>
          <p:nvPr>
            <p:ph type="body" idx="1"/>
          </p:nvPr>
        </p:nvSpPr>
        <p:spPr>
          <a:xfrm>
            <a:off x="990600" y="1600200"/>
            <a:ext cx="7915275" cy="5068888"/>
          </a:xfrm>
        </p:spPr>
        <p:txBody>
          <a:bodyPr/>
          <a:lstStyle/>
          <a:p>
            <a:pPr eaLnBrk="1" hangingPunct="1"/>
            <a:r>
              <a:rPr lang="en-US" sz="2500" smtClean="0"/>
              <a:t>In order to go fast you must go slow</a:t>
            </a:r>
          </a:p>
          <a:p>
            <a:pPr eaLnBrk="1" hangingPunct="1"/>
            <a:r>
              <a:rPr lang="en-US" sz="2500" smtClean="0"/>
              <a:t>Mandated or imposed programs </a:t>
            </a:r>
            <a:r>
              <a:rPr lang="en-US" sz="2500" i="1" smtClean="0">
                <a:solidFill>
                  <a:schemeClr val="tx2"/>
                </a:solidFill>
              </a:rPr>
              <a:t>always</a:t>
            </a:r>
            <a:r>
              <a:rPr lang="en-US" sz="2500" smtClean="0"/>
              <a:t> produce “push back” or resistance </a:t>
            </a:r>
          </a:p>
          <a:p>
            <a:pPr eaLnBrk="1" hangingPunct="1"/>
            <a:r>
              <a:rPr lang="en-US" sz="2500" smtClean="0"/>
              <a:t>Teachers are over burdened already – successful  initiatives must be imbedded (inter-disciplinary) in what we currently do to the maximum extent possible</a:t>
            </a:r>
          </a:p>
          <a:p>
            <a:pPr eaLnBrk="1" hangingPunct="1"/>
            <a:r>
              <a:rPr lang="en-US" sz="2500" smtClean="0"/>
              <a:t>Examine and measure patterns, not events</a:t>
            </a:r>
          </a:p>
          <a:p>
            <a:pPr eaLnBrk="1" hangingPunct="1"/>
            <a:r>
              <a:rPr lang="en-US" sz="2500" smtClean="0"/>
              <a:t>Sustainability requires a cultural shift, not a new program</a:t>
            </a:r>
          </a:p>
          <a:p>
            <a:pPr eaLnBrk="1" hangingPunct="1"/>
            <a:endParaRPr lang="en-US" sz="2500" smtClean="0"/>
          </a:p>
        </p:txBody>
      </p:sp>
      <p:pic>
        <p:nvPicPr>
          <p:cNvPr id="28676" name="Picture 4" descr="MCj04315290000[1]"/>
          <p:cNvPicPr>
            <a:picLocks noChangeAspect="1" noChangeArrowheads="1"/>
          </p:cNvPicPr>
          <p:nvPr/>
        </p:nvPicPr>
        <p:blipFill>
          <a:blip r:embed="rId2" cstate="print"/>
          <a:srcRect/>
          <a:stretch>
            <a:fillRect/>
          </a:stretch>
        </p:blipFill>
        <p:spPr bwMode="auto">
          <a:xfrm>
            <a:off x="6477000" y="0"/>
            <a:ext cx="1600200" cy="1600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en-US" sz="4400" smtClean="0"/>
              <a:t>Schools That Learn</a:t>
            </a:r>
          </a:p>
        </p:txBody>
      </p:sp>
      <p:pic>
        <p:nvPicPr>
          <p:cNvPr id="29699" name="Picture 3" descr="schools that learn"/>
          <p:cNvPicPr>
            <a:picLocks noChangeAspect="1" noChangeArrowheads="1"/>
          </p:cNvPicPr>
          <p:nvPr/>
        </p:nvPicPr>
        <p:blipFill>
          <a:blip r:embed="rId2" cstate="print"/>
          <a:srcRect/>
          <a:stretch>
            <a:fillRect/>
          </a:stretch>
        </p:blipFill>
        <p:spPr bwMode="auto">
          <a:xfrm>
            <a:off x="3124200" y="2057400"/>
            <a:ext cx="2984500" cy="3657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Oval 2"/>
          <p:cNvSpPr>
            <a:spLocks noChangeArrowheads="1"/>
          </p:cNvSpPr>
          <p:nvPr/>
        </p:nvSpPr>
        <p:spPr bwMode="auto">
          <a:xfrm>
            <a:off x="2895600" y="2057400"/>
            <a:ext cx="3048000" cy="3505200"/>
          </a:xfrm>
          <a:prstGeom prst="ellipse">
            <a:avLst/>
          </a:prstGeom>
          <a:solidFill>
            <a:srgbClr val="0000CC"/>
          </a:solidFill>
          <a:ln w="9525">
            <a:solidFill>
              <a:schemeClr val="tx1"/>
            </a:solidFill>
            <a:round/>
            <a:headEnd/>
            <a:tailEnd/>
          </a:ln>
        </p:spPr>
        <p:txBody>
          <a:bodyPr wrap="none" anchor="ctr"/>
          <a:lstStyle/>
          <a:p>
            <a:endParaRPr lang="en-US"/>
          </a:p>
        </p:txBody>
      </p:sp>
      <p:sp>
        <p:nvSpPr>
          <p:cNvPr id="30723" name="Text Box 3"/>
          <p:cNvSpPr txBox="1">
            <a:spLocks noChangeArrowheads="1"/>
          </p:cNvSpPr>
          <p:nvPr/>
        </p:nvSpPr>
        <p:spPr bwMode="auto">
          <a:xfrm>
            <a:off x="3505200" y="3275013"/>
            <a:ext cx="1828800" cy="915987"/>
          </a:xfrm>
          <a:prstGeom prst="rect">
            <a:avLst/>
          </a:prstGeom>
          <a:noFill/>
          <a:ln w="9525">
            <a:noFill/>
            <a:miter lim="800000"/>
            <a:headEnd/>
            <a:tailEnd/>
          </a:ln>
        </p:spPr>
        <p:txBody>
          <a:bodyPr>
            <a:spAutoFit/>
          </a:bodyPr>
          <a:lstStyle/>
          <a:p>
            <a:pPr algn="ctr" eaLnBrk="1" hangingPunct="1">
              <a:spcBef>
                <a:spcPct val="50000"/>
              </a:spcBef>
            </a:pPr>
            <a:r>
              <a:rPr lang="en-US" b="1">
                <a:solidFill>
                  <a:schemeClr val="bg1"/>
                </a:solidFill>
                <a:latin typeface="Arial" charset="0"/>
                <a:cs typeface="Arial" charset="0"/>
              </a:rPr>
              <a:t>Domain of Enduring Change</a:t>
            </a:r>
          </a:p>
        </p:txBody>
      </p:sp>
      <p:sp>
        <p:nvSpPr>
          <p:cNvPr id="30724" name="Text Box 4"/>
          <p:cNvSpPr txBox="1">
            <a:spLocks noChangeArrowheads="1"/>
          </p:cNvSpPr>
          <p:nvPr/>
        </p:nvSpPr>
        <p:spPr bwMode="auto">
          <a:xfrm>
            <a:off x="3048000" y="1339850"/>
            <a:ext cx="2590800" cy="641350"/>
          </a:xfrm>
          <a:prstGeom prst="rect">
            <a:avLst/>
          </a:prstGeom>
          <a:noFill/>
          <a:ln w="9525">
            <a:noFill/>
            <a:miter lim="800000"/>
            <a:headEnd/>
            <a:tailEnd/>
          </a:ln>
        </p:spPr>
        <p:txBody>
          <a:bodyPr>
            <a:spAutoFit/>
          </a:bodyPr>
          <a:lstStyle/>
          <a:p>
            <a:pPr algn="ctr" eaLnBrk="1" hangingPunct="1">
              <a:spcBef>
                <a:spcPct val="50000"/>
              </a:spcBef>
            </a:pPr>
            <a:r>
              <a:rPr lang="en-US" b="1">
                <a:latin typeface="Arial" charset="0"/>
                <a:cs typeface="Arial" charset="0"/>
              </a:rPr>
              <a:t>Awareness and Sensitivity</a:t>
            </a:r>
          </a:p>
        </p:txBody>
      </p:sp>
      <p:sp>
        <p:nvSpPr>
          <p:cNvPr id="30725" name="Text Box 5"/>
          <p:cNvSpPr txBox="1">
            <a:spLocks noChangeArrowheads="1"/>
          </p:cNvSpPr>
          <p:nvPr/>
        </p:nvSpPr>
        <p:spPr bwMode="auto">
          <a:xfrm>
            <a:off x="5791200" y="4876800"/>
            <a:ext cx="2743200" cy="915988"/>
          </a:xfrm>
          <a:prstGeom prst="rect">
            <a:avLst/>
          </a:prstGeom>
          <a:noFill/>
          <a:ln w="9525">
            <a:noFill/>
            <a:miter lim="800000"/>
            <a:headEnd/>
            <a:tailEnd/>
          </a:ln>
        </p:spPr>
        <p:txBody>
          <a:bodyPr>
            <a:spAutoFit/>
          </a:bodyPr>
          <a:lstStyle/>
          <a:p>
            <a:pPr eaLnBrk="1" hangingPunct="1">
              <a:spcBef>
                <a:spcPct val="50000"/>
              </a:spcBef>
            </a:pPr>
            <a:r>
              <a:rPr lang="en-US" b="1">
                <a:latin typeface="Arial" charset="0"/>
                <a:cs typeface="Arial" charset="0"/>
              </a:rPr>
              <a:t>ABBA’s - Attitudes, Beliefs, Biases and Assumptions</a:t>
            </a:r>
          </a:p>
        </p:txBody>
      </p:sp>
      <p:sp>
        <p:nvSpPr>
          <p:cNvPr id="30726" name="Text Box 6"/>
          <p:cNvSpPr txBox="1">
            <a:spLocks noChangeArrowheads="1"/>
          </p:cNvSpPr>
          <p:nvPr/>
        </p:nvSpPr>
        <p:spPr bwMode="auto">
          <a:xfrm>
            <a:off x="1143000" y="4953000"/>
            <a:ext cx="3048000" cy="641350"/>
          </a:xfrm>
          <a:prstGeom prst="rect">
            <a:avLst/>
          </a:prstGeom>
          <a:noFill/>
          <a:ln w="9525">
            <a:noFill/>
            <a:miter lim="800000"/>
            <a:headEnd/>
            <a:tailEnd/>
          </a:ln>
        </p:spPr>
        <p:txBody>
          <a:bodyPr>
            <a:spAutoFit/>
          </a:bodyPr>
          <a:lstStyle/>
          <a:p>
            <a:pPr eaLnBrk="1" hangingPunct="1">
              <a:spcBef>
                <a:spcPct val="50000"/>
              </a:spcBef>
            </a:pPr>
            <a:r>
              <a:rPr lang="en-US" b="1">
                <a:latin typeface="Arial" charset="0"/>
                <a:cs typeface="Arial" charset="0"/>
              </a:rPr>
              <a:t>Personal, Practical Knowledge (PPK)</a:t>
            </a:r>
          </a:p>
        </p:txBody>
      </p:sp>
      <p:sp>
        <p:nvSpPr>
          <p:cNvPr id="30727" name="Text Box 7"/>
          <p:cNvSpPr txBox="1">
            <a:spLocks noChangeArrowheads="1"/>
          </p:cNvSpPr>
          <p:nvPr/>
        </p:nvSpPr>
        <p:spPr bwMode="auto">
          <a:xfrm>
            <a:off x="457200" y="6096000"/>
            <a:ext cx="8229600" cy="822325"/>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FF0000"/>
                </a:solidFill>
                <a:latin typeface="Arial" charset="0"/>
                <a:cs typeface="Arial" charset="0"/>
              </a:rPr>
              <a:t>Enduring Change Occurs When the Culture Adopts the New Norms as Their Own</a:t>
            </a:r>
          </a:p>
        </p:txBody>
      </p:sp>
      <p:sp>
        <p:nvSpPr>
          <p:cNvPr id="30728" name="Text Box 8"/>
          <p:cNvSpPr txBox="1">
            <a:spLocks noChangeArrowheads="1"/>
          </p:cNvSpPr>
          <p:nvPr/>
        </p:nvSpPr>
        <p:spPr bwMode="auto">
          <a:xfrm>
            <a:off x="5638800" y="2514600"/>
            <a:ext cx="2057400" cy="366713"/>
          </a:xfrm>
          <a:prstGeom prst="rect">
            <a:avLst/>
          </a:prstGeom>
          <a:noFill/>
          <a:ln w="9525">
            <a:noFill/>
            <a:miter lim="800000"/>
            <a:headEnd/>
            <a:tailEnd/>
          </a:ln>
        </p:spPr>
        <p:txBody>
          <a:bodyPr>
            <a:spAutoFit/>
          </a:bodyPr>
          <a:lstStyle/>
          <a:p>
            <a:pPr eaLnBrk="1" hangingPunct="1">
              <a:spcBef>
                <a:spcPct val="50000"/>
              </a:spcBef>
            </a:pPr>
            <a:r>
              <a:rPr lang="en-US" b="1">
                <a:latin typeface="Arial" charset="0"/>
                <a:cs typeface="Arial" charset="0"/>
              </a:rPr>
              <a:t>Rituals</a:t>
            </a:r>
          </a:p>
        </p:txBody>
      </p:sp>
      <p:sp>
        <p:nvSpPr>
          <p:cNvPr id="30729" name="Text Box 9"/>
          <p:cNvSpPr txBox="1">
            <a:spLocks noChangeArrowheads="1"/>
          </p:cNvSpPr>
          <p:nvPr/>
        </p:nvSpPr>
        <p:spPr bwMode="auto">
          <a:xfrm>
            <a:off x="1143000" y="2514600"/>
            <a:ext cx="2057400" cy="366713"/>
          </a:xfrm>
          <a:prstGeom prst="rect">
            <a:avLst/>
          </a:prstGeom>
          <a:noFill/>
          <a:ln w="9525">
            <a:noFill/>
            <a:miter lim="800000"/>
            <a:headEnd/>
            <a:tailEnd/>
          </a:ln>
        </p:spPr>
        <p:txBody>
          <a:bodyPr>
            <a:spAutoFit/>
          </a:bodyPr>
          <a:lstStyle/>
          <a:p>
            <a:pPr algn="r" eaLnBrk="1" hangingPunct="1">
              <a:spcBef>
                <a:spcPct val="50000"/>
              </a:spcBef>
            </a:pPr>
            <a:r>
              <a:rPr lang="en-US" b="1">
                <a:latin typeface="Arial" charset="0"/>
                <a:cs typeface="Arial" charset="0"/>
              </a:rPr>
              <a:t>Relationships</a:t>
            </a:r>
          </a:p>
        </p:txBody>
      </p:sp>
      <p:sp>
        <p:nvSpPr>
          <p:cNvPr id="30730" name="Text Box 10"/>
          <p:cNvSpPr txBox="1">
            <a:spLocks noChangeArrowheads="1"/>
          </p:cNvSpPr>
          <p:nvPr/>
        </p:nvSpPr>
        <p:spPr bwMode="auto">
          <a:xfrm>
            <a:off x="5867400" y="3810000"/>
            <a:ext cx="1752600" cy="366713"/>
          </a:xfrm>
          <a:prstGeom prst="rect">
            <a:avLst/>
          </a:prstGeom>
          <a:noFill/>
          <a:ln w="9525">
            <a:noFill/>
            <a:miter lim="800000"/>
            <a:headEnd/>
            <a:tailEnd/>
          </a:ln>
        </p:spPr>
        <p:txBody>
          <a:bodyPr>
            <a:spAutoFit/>
          </a:bodyPr>
          <a:lstStyle/>
          <a:p>
            <a:pPr>
              <a:spcBef>
                <a:spcPct val="50000"/>
              </a:spcBef>
            </a:pPr>
            <a:r>
              <a:rPr lang="en-US" b="1">
                <a:latin typeface="Arial" charset="0"/>
              </a:rPr>
              <a:t>Practices</a:t>
            </a:r>
          </a:p>
        </p:txBody>
      </p:sp>
      <p:sp>
        <p:nvSpPr>
          <p:cNvPr id="30731" name="Text Box 11"/>
          <p:cNvSpPr txBox="1">
            <a:spLocks noChangeArrowheads="1"/>
          </p:cNvSpPr>
          <p:nvPr/>
        </p:nvSpPr>
        <p:spPr bwMode="auto">
          <a:xfrm>
            <a:off x="609600" y="3810000"/>
            <a:ext cx="2514600" cy="641350"/>
          </a:xfrm>
          <a:prstGeom prst="rect">
            <a:avLst/>
          </a:prstGeom>
          <a:noFill/>
          <a:ln w="9525">
            <a:noFill/>
            <a:miter lim="800000"/>
            <a:headEnd/>
            <a:tailEnd/>
          </a:ln>
        </p:spPr>
        <p:txBody>
          <a:bodyPr>
            <a:spAutoFit/>
          </a:bodyPr>
          <a:lstStyle/>
          <a:p>
            <a:pPr>
              <a:spcBef>
                <a:spcPct val="50000"/>
              </a:spcBef>
            </a:pPr>
            <a:r>
              <a:rPr lang="en-US" b="1">
                <a:latin typeface="Arial" charset="0"/>
              </a:rPr>
              <a:t>Data – performance norms</a:t>
            </a:r>
          </a:p>
        </p:txBody>
      </p:sp>
      <p:sp>
        <p:nvSpPr>
          <p:cNvPr id="30732" name="Text Box 12"/>
          <p:cNvSpPr txBox="1">
            <a:spLocks noChangeArrowheads="1"/>
          </p:cNvSpPr>
          <p:nvPr/>
        </p:nvSpPr>
        <p:spPr bwMode="auto">
          <a:xfrm>
            <a:off x="1676400" y="228600"/>
            <a:ext cx="5562600" cy="1311275"/>
          </a:xfrm>
          <a:prstGeom prst="rect">
            <a:avLst/>
          </a:prstGeom>
          <a:noFill/>
          <a:ln w="9525">
            <a:noFill/>
            <a:miter lim="800000"/>
            <a:headEnd/>
            <a:tailEnd/>
          </a:ln>
        </p:spPr>
        <p:txBody>
          <a:bodyPr>
            <a:spAutoFit/>
          </a:bodyPr>
          <a:lstStyle/>
          <a:p>
            <a:pPr algn="ctr" eaLnBrk="1" hangingPunct="1">
              <a:spcBef>
                <a:spcPct val="50000"/>
              </a:spcBef>
            </a:pPr>
            <a:r>
              <a:rPr lang="en-US" sz="3200" b="1">
                <a:solidFill>
                  <a:srgbClr val="FF0000"/>
                </a:solidFill>
              </a:rPr>
              <a:t>It’s All About Culture</a:t>
            </a:r>
          </a:p>
          <a:p>
            <a:pPr>
              <a:spcBef>
                <a:spcPct val="50000"/>
              </a:spcBef>
            </a:pPr>
            <a:endParaRPr lang="en-US" sz="32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eaLnBrk="1" hangingPunct="1"/>
            <a:r>
              <a:rPr lang="en-US" sz="4800" smtClean="0"/>
              <a:t>Growing the Culture</a:t>
            </a:r>
          </a:p>
        </p:txBody>
      </p:sp>
      <p:sp>
        <p:nvSpPr>
          <p:cNvPr id="31747" name="Rectangle 3"/>
          <p:cNvSpPr>
            <a:spLocks noGrp="1" noChangeArrowheads="1"/>
          </p:cNvSpPr>
          <p:nvPr>
            <p:ph type="body" idx="1"/>
          </p:nvPr>
        </p:nvSpPr>
        <p:spPr>
          <a:xfrm>
            <a:off x="1143000" y="1600200"/>
            <a:ext cx="7467600" cy="4999038"/>
          </a:xfrm>
        </p:spPr>
        <p:txBody>
          <a:bodyPr/>
          <a:lstStyle/>
          <a:p>
            <a:pPr eaLnBrk="1" hangingPunct="1">
              <a:lnSpc>
                <a:spcPct val="90000"/>
              </a:lnSpc>
            </a:pPr>
            <a:r>
              <a:rPr lang="en-US" sz="2500" smtClean="0"/>
              <a:t>Learning is a discipline</a:t>
            </a:r>
          </a:p>
          <a:p>
            <a:pPr eaLnBrk="1" hangingPunct="1">
              <a:lnSpc>
                <a:spcPct val="90000"/>
              </a:lnSpc>
            </a:pPr>
            <a:r>
              <a:rPr lang="en-US" sz="2500" smtClean="0"/>
              <a:t>How do people know if they are learning?</a:t>
            </a:r>
          </a:p>
          <a:p>
            <a:pPr lvl="1" eaLnBrk="1" hangingPunct="1">
              <a:lnSpc>
                <a:spcPct val="90000"/>
              </a:lnSpc>
            </a:pPr>
            <a:r>
              <a:rPr lang="en-US" sz="1900" b="1" smtClean="0"/>
              <a:t>People will exhibit new skills and capabilities</a:t>
            </a:r>
            <a:r>
              <a:rPr lang="en-US" sz="2100" b="1" smtClean="0"/>
              <a:t>.</a:t>
            </a:r>
          </a:p>
          <a:p>
            <a:pPr lvl="1" eaLnBrk="1" hangingPunct="1">
              <a:lnSpc>
                <a:spcPct val="90000"/>
              </a:lnSpc>
              <a:buFont typeface="Wingdings" pitchFamily="2" charset="2"/>
              <a:buNone/>
            </a:pPr>
            <a:r>
              <a:rPr lang="en-US" sz="2100" b="1" smtClean="0"/>
              <a:t>   When we can do things we were unable to do before! (Senge)	</a:t>
            </a:r>
          </a:p>
          <a:p>
            <a:pPr lvl="1" eaLnBrk="1" hangingPunct="1">
              <a:lnSpc>
                <a:spcPct val="90000"/>
              </a:lnSpc>
            </a:pPr>
            <a:r>
              <a:rPr lang="en-US" sz="1900" b="1" smtClean="0"/>
              <a:t>New skills and capabilities lead to new awareness and sensibilities. </a:t>
            </a:r>
          </a:p>
          <a:p>
            <a:pPr lvl="1" eaLnBrk="1" hangingPunct="1">
              <a:lnSpc>
                <a:spcPct val="90000"/>
              </a:lnSpc>
              <a:buFont typeface="Wingdings" pitchFamily="2" charset="2"/>
              <a:buNone/>
            </a:pPr>
            <a:r>
              <a:rPr lang="en-US" sz="2100" b="1" smtClean="0"/>
              <a:t>  These insights cause you to question assumptions and observations that may appear obvious.</a:t>
            </a:r>
            <a:r>
              <a:rPr lang="en-US" sz="1900" b="1" smtClean="0"/>
              <a:t>          </a:t>
            </a:r>
          </a:p>
          <a:p>
            <a:pPr lvl="1" eaLnBrk="1" hangingPunct="1">
              <a:lnSpc>
                <a:spcPct val="90000"/>
              </a:lnSpc>
            </a:pPr>
            <a:r>
              <a:rPr lang="en-US" sz="1900" b="1" smtClean="0"/>
              <a:t>New awareness ultimately leads to new beliefs.</a:t>
            </a:r>
          </a:p>
          <a:p>
            <a:pPr eaLnBrk="1" hangingPunct="1">
              <a:lnSpc>
                <a:spcPct val="90000"/>
              </a:lnSpc>
              <a:buFont typeface="Wingdings" pitchFamily="2" charset="2"/>
              <a:buNone/>
            </a:pPr>
            <a:r>
              <a:rPr lang="en-US" sz="2100" b="1" smtClean="0"/>
              <a:t>       </a:t>
            </a:r>
          </a:p>
          <a:p>
            <a:pPr eaLnBrk="1" hangingPunct="1">
              <a:lnSpc>
                <a:spcPct val="90000"/>
              </a:lnSpc>
              <a:buFont typeface="Wingdings" pitchFamily="2" charset="2"/>
              <a:buNone/>
            </a:pPr>
            <a:r>
              <a:rPr lang="en-US" sz="2100" b="1" smtClean="0"/>
              <a:t>When the way you view the world around you changes, the world itself changes, too.</a:t>
            </a:r>
          </a:p>
          <a:p>
            <a:pPr eaLnBrk="1" hangingPunct="1">
              <a:lnSpc>
                <a:spcPct val="90000"/>
              </a:lnSpc>
            </a:pPr>
            <a:endParaRPr lang="en-US" sz="2100" b="1" smtClean="0"/>
          </a:p>
          <a:p>
            <a:pPr eaLnBrk="1" hangingPunct="1">
              <a:lnSpc>
                <a:spcPct val="90000"/>
              </a:lnSpc>
            </a:pPr>
            <a:endParaRPr lang="en-US" sz="250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828675" y="381000"/>
            <a:ext cx="7515225" cy="679450"/>
          </a:xfrm>
        </p:spPr>
        <p:txBody>
          <a:bodyPr/>
          <a:lstStyle/>
          <a:p>
            <a:pPr algn="ctr" eaLnBrk="1" hangingPunct="1"/>
            <a:r>
              <a:rPr lang="en-US" sz="3200" smtClean="0"/>
              <a:t>A Learning Organization</a:t>
            </a:r>
          </a:p>
        </p:txBody>
      </p:sp>
      <p:sp>
        <p:nvSpPr>
          <p:cNvPr id="72707" name="AutoShape 3"/>
          <p:cNvSpPr>
            <a:spLocks noChangeArrowheads="1"/>
          </p:cNvSpPr>
          <p:nvPr/>
        </p:nvSpPr>
        <p:spPr bwMode="auto">
          <a:xfrm>
            <a:off x="2286000" y="2057400"/>
            <a:ext cx="4267200" cy="3962400"/>
          </a:xfrm>
          <a:prstGeom prst="triangle">
            <a:avLst>
              <a:gd name="adj" fmla="val 50000"/>
            </a:avLst>
          </a:prstGeom>
          <a:solidFill>
            <a:srgbClr val="FF0000"/>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endParaRPr lang="en-US" sz="2800">
              <a:latin typeface="Times" pitchFamily="18" charset="0"/>
            </a:endParaRPr>
          </a:p>
        </p:txBody>
      </p:sp>
      <p:sp>
        <p:nvSpPr>
          <p:cNvPr id="32772" name="Text Box 4"/>
          <p:cNvSpPr txBox="1">
            <a:spLocks noChangeArrowheads="1"/>
          </p:cNvSpPr>
          <p:nvPr/>
        </p:nvSpPr>
        <p:spPr bwMode="auto">
          <a:xfrm>
            <a:off x="2743200" y="1143000"/>
            <a:ext cx="3276600" cy="457200"/>
          </a:xfrm>
          <a:prstGeom prst="rect">
            <a:avLst/>
          </a:prstGeom>
          <a:noFill/>
          <a:ln w="9525">
            <a:noFill/>
            <a:miter lim="800000"/>
            <a:headEnd/>
            <a:tailEnd/>
          </a:ln>
        </p:spPr>
        <p:txBody>
          <a:bodyPr>
            <a:spAutoFit/>
          </a:bodyPr>
          <a:lstStyle/>
          <a:p>
            <a:pPr algn="ctr">
              <a:spcBef>
                <a:spcPct val="50000"/>
              </a:spcBef>
            </a:pPr>
            <a:r>
              <a:rPr lang="en-US" sz="2400" b="1">
                <a:solidFill>
                  <a:srgbClr val="FF0000"/>
                </a:solidFill>
                <a:latin typeface="Times" pitchFamily="18" charset="0"/>
              </a:rPr>
              <a:t>Guiding Ideas</a:t>
            </a:r>
            <a:endParaRPr lang="en-US" b="1">
              <a:latin typeface="Times" pitchFamily="18" charset="0"/>
            </a:endParaRPr>
          </a:p>
        </p:txBody>
      </p:sp>
      <p:sp>
        <p:nvSpPr>
          <p:cNvPr id="32773" name="Text Box 5"/>
          <p:cNvSpPr txBox="1">
            <a:spLocks noChangeArrowheads="1"/>
          </p:cNvSpPr>
          <p:nvPr/>
        </p:nvSpPr>
        <p:spPr bwMode="auto">
          <a:xfrm>
            <a:off x="6553200" y="5715000"/>
            <a:ext cx="2667000" cy="822325"/>
          </a:xfrm>
          <a:prstGeom prst="rect">
            <a:avLst/>
          </a:prstGeom>
          <a:noFill/>
          <a:ln w="9525">
            <a:noFill/>
            <a:miter lim="800000"/>
            <a:headEnd/>
            <a:tailEnd/>
          </a:ln>
        </p:spPr>
        <p:txBody>
          <a:bodyPr>
            <a:spAutoFit/>
          </a:bodyPr>
          <a:lstStyle/>
          <a:p>
            <a:pPr>
              <a:spcBef>
                <a:spcPct val="50000"/>
              </a:spcBef>
            </a:pPr>
            <a:r>
              <a:rPr lang="en-US" sz="2400" b="1">
                <a:solidFill>
                  <a:srgbClr val="FF0000"/>
                </a:solidFill>
                <a:latin typeface="Times" pitchFamily="18" charset="0"/>
              </a:rPr>
              <a:t>Theories, Methods and Tools</a:t>
            </a:r>
            <a:endParaRPr lang="en-US" sz="2000" b="1">
              <a:solidFill>
                <a:srgbClr val="FF0000"/>
              </a:solidFill>
              <a:latin typeface="Times" pitchFamily="18" charset="0"/>
            </a:endParaRPr>
          </a:p>
        </p:txBody>
      </p:sp>
      <p:sp>
        <p:nvSpPr>
          <p:cNvPr id="32774" name="Text Box 6"/>
          <p:cNvSpPr txBox="1">
            <a:spLocks noChangeArrowheads="1"/>
          </p:cNvSpPr>
          <p:nvPr/>
        </p:nvSpPr>
        <p:spPr bwMode="auto">
          <a:xfrm>
            <a:off x="304800" y="5715000"/>
            <a:ext cx="2209800" cy="822325"/>
          </a:xfrm>
          <a:prstGeom prst="rect">
            <a:avLst/>
          </a:prstGeom>
          <a:noFill/>
          <a:ln w="9525">
            <a:noFill/>
            <a:miter lim="800000"/>
            <a:headEnd/>
            <a:tailEnd/>
          </a:ln>
        </p:spPr>
        <p:txBody>
          <a:bodyPr>
            <a:spAutoFit/>
          </a:bodyPr>
          <a:lstStyle/>
          <a:p>
            <a:pPr>
              <a:spcBef>
                <a:spcPct val="50000"/>
              </a:spcBef>
            </a:pPr>
            <a:r>
              <a:rPr lang="en-US" sz="2400" b="1">
                <a:solidFill>
                  <a:srgbClr val="FF0000"/>
                </a:solidFill>
                <a:latin typeface="Times" pitchFamily="18" charset="0"/>
              </a:rPr>
              <a:t>Innovations in Infrastructure</a:t>
            </a:r>
            <a:endParaRPr lang="en-US" sz="2000">
              <a:latin typeface="Times" pitchFamily="18" charset="0"/>
            </a:endParaRPr>
          </a:p>
        </p:txBody>
      </p:sp>
      <p:sp>
        <p:nvSpPr>
          <p:cNvPr id="32775" name="Text Box 7"/>
          <p:cNvSpPr txBox="1">
            <a:spLocks noChangeArrowheads="1"/>
          </p:cNvSpPr>
          <p:nvPr/>
        </p:nvSpPr>
        <p:spPr bwMode="auto">
          <a:xfrm>
            <a:off x="2971800" y="4421188"/>
            <a:ext cx="2971800" cy="1370012"/>
          </a:xfrm>
          <a:prstGeom prst="rect">
            <a:avLst/>
          </a:prstGeom>
          <a:noFill/>
          <a:ln w="9525">
            <a:noFill/>
            <a:miter lim="800000"/>
            <a:headEnd/>
            <a:tailEnd/>
          </a:ln>
        </p:spPr>
        <p:txBody>
          <a:bodyPr>
            <a:spAutoFit/>
          </a:bodyPr>
          <a:lstStyle/>
          <a:p>
            <a:pPr algn="ctr">
              <a:spcBef>
                <a:spcPct val="50000"/>
              </a:spcBef>
            </a:pPr>
            <a:r>
              <a:rPr lang="en-US" sz="2400" b="1">
                <a:solidFill>
                  <a:schemeClr val="bg1"/>
                </a:solidFill>
                <a:latin typeface="Times" pitchFamily="18" charset="0"/>
              </a:rPr>
              <a:t>Domain of Strategic Architecture</a:t>
            </a:r>
          </a:p>
          <a:p>
            <a:pPr algn="ctr">
              <a:spcBef>
                <a:spcPct val="50000"/>
              </a:spcBef>
            </a:pPr>
            <a:r>
              <a:rPr lang="en-US" sz="2400">
                <a:solidFill>
                  <a:schemeClr val="bg1"/>
                </a:solidFill>
                <a:latin typeface="Times" pitchFamily="18" charset="0"/>
              </a:rPr>
              <a:t> (Action)</a:t>
            </a:r>
          </a:p>
        </p:txBody>
      </p:sp>
      <p:sp>
        <p:nvSpPr>
          <p:cNvPr id="32776" name="Text Box 8"/>
          <p:cNvSpPr txBox="1">
            <a:spLocks noChangeArrowheads="1"/>
          </p:cNvSpPr>
          <p:nvPr/>
        </p:nvSpPr>
        <p:spPr bwMode="auto">
          <a:xfrm>
            <a:off x="3505200" y="1676400"/>
            <a:ext cx="1828800" cy="366713"/>
          </a:xfrm>
          <a:prstGeom prst="rect">
            <a:avLst/>
          </a:prstGeom>
          <a:noFill/>
          <a:ln w="9525">
            <a:noFill/>
            <a:miter lim="800000"/>
            <a:headEnd/>
            <a:tailEnd/>
          </a:ln>
        </p:spPr>
        <p:txBody>
          <a:bodyPr>
            <a:spAutoFit/>
          </a:bodyPr>
          <a:lstStyle/>
          <a:p>
            <a:pPr algn="ctr" eaLnBrk="1" hangingPunct="1">
              <a:spcBef>
                <a:spcPct val="50000"/>
              </a:spcBef>
            </a:pPr>
            <a:r>
              <a:rPr lang="en-US" u="sng">
                <a:solidFill>
                  <a:srgbClr val="00FF00"/>
                </a:solidFill>
                <a:latin typeface="Arial" charset="0"/>
                <a:cs typeface="Arial" charset="0"/>
              </a:rPr>
              <a:t>Evidence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en-US" smtClean="0"/>
              <a:t>Meeting Days</a:t>
            </a:r>
          </a:p>
        </p:txBody>
      </p:sp>
      <p:sp>
        <p:nvSpPr>
          <p:cNvPr id="6147" name="Rectangle 3"/>
          <p:cNvSpPr>
            <a:spLocks noGrp="1" noChangeArrowheads="1"/>
          </p:cNvSpPr>
          <p:nvPr>
            <p:ph type="body" idx="1"/>
          </p:nvPr>
        </p:nvSpPr>
        <p:spPr/>
        <p:txBody>
          <a:bodyPr/>
          <a:lstStyle/>
          <a:p>
            <a:pPr eaLnBrk="1" hangingPunct="1"/>
            <a:r>
              <a:rPr lang="en-US" smtClean="0"/>
              <a:t>Sept. 24</a:t>
            </a:r>
          </a:p>
          <a:p>
            <a:pPr eaLnBrk="1" hangingPunct="1"/>
            <a:r>
              <a:rPr lang="en-US" smtClean="0"/>
              <a:t>Oct. 1</a:t>
            </a:r>
          </a:p>
          <a:p>
            <a:pPr eaLnBrk="1" hangingPunct="1"/>
            <a:r>
              <a:rPr lang="en-US" smtClean="0"/>
              <a:t>Oct. 15</a:t>
            </a:r>
          </a:p>
          <a:p>
            <a:pPr eaLnBrk="1" hangingPunct="1"/>
            <a:r>
              <a:rPr lang="en-US" smtClean="0"/>
              <a:t>Oct. 22</a:t>
            </a:r>
          </a:p>
          <a:p>
            <a:pPr eaLnBrk="1" hangingPunct="1"/>
            <a:r>
              <a:rPr lang="en-US" smtClean="0"/>
              <a:t>Oct 29</a:t>
            </a:r>
          </a:p>
        </p:txBody>
      </p:sp>
      <p:pic>
        <p:nvPicPr>
          <p:cNvPr id="6148" name="Picture 4" descr="j0382578"/>
          <p:cNvPicPr>
            <a:picLocks noChangeAspect="1" noChangeArrowheads="1"/>
          </p:cNvPicPr>
          <p:nvPr/>
        </p:nvPicPr>
        <p:blipFill>
          <a:blip r:embed="rId2" cstate="print"/>
          <a:srcRect/>
          <a:stretch>
            <a:fillRect/>
          </a:stretch>
        </p:blipFill>
        <p:spPr bwMode="auto">
          <a:xfrm>
            <a:off x="5029200" y="1905000"/>
            <a:ext cx="2438400" cy="243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Rectangle 2"/>
          <p:cNvSpPr>
            <a:spLocks noGrp="1" noChangeArrowheads="1"/>
          </p:cNvSpPr>
          <p:nvPr>
            <p:ph type="title"/>
          </p:nvPr>
        </p:nvSpPr>
        <p:spPr/>
        <p:txBody>
          <a:bodyPr/>
          <a:lstStyle/>
          <a:p>
            <a:pPr algn="ctr" eaLnBrk="1" hangingPunct="1"/>
            <a:r>
              <a:rPr lang="en-US" sz="4800" smtClean="0"/>
              <a:t>Domain of Change</a:t>
            </a:r>
          </a:p>
        </p:txBody>
      </p:sp>
      <p:graphicFrame>
        <p:nvGraphicFramePr>
          <p:cNvPr id="1026" name="Diagram 3"/>
          <p:cNvGraphicFramePr>
            <a:graphicFrameLocks/>
          </p:cNvGraphicFramePr>
          <p:nvPr>
            <p:ph idx="1"/>
          </p:nvPr>
        </p:nvGraphicFramePr>
        <p:xfrm>
          <a:off x="762000" y="1143000"/>
          <a:ext cx="8143875" cy="5526088"/>
        </p:xfrm>
        <a:graphic>
          <a:graphicData uri="http://schemas.openxmlformats.org/drawingml/2006/compatibility">
            <com:legacyDrawing xmlns:com="http://schemas.openxmlformats.org/drawingml/2006/compatibility" spid="_x0000_s1026"/>
          </a:graphicData>
        </a:graphic>
      </p:graphicFrame>
      <p:sp>
        <p:nvSpPr>
          <p:cNvPr id="1035" name="Rectangle 11"/>
          <p:cNvSpPr>
            <a:spLocks noChangeArrowheads="1"/>
          </p:cNvSpPr>
          <p:nvPr/>
        </p:nvSpPr>
        <p:spPr bwMode="auto">
          <a:xfrm>
            <a:off x="3657600" y="3352800"/>
            <a:ext cx="2133600" cy="1187450"/>
          </a:xfrm>
          <a:prstGeom prst="rect">
            <a:avLst/>
          </a:prstGeom>
          <a:noFill/>
          <a:ln w="9525">
            <a:noFill/>
            <a:miter lim="800000"/>
            <a:headEnd/>
            <a:tailEnd/>
          </a:ln>
        </p:spPr>
        <p:txBody>
          <a:bodyPr>
            <a:spAutoFit/>
          </a:bodyPr>
          <a:lstStyle/>
          <a:p>
            <a:pPr algn="ctr" eaLnBrk="1" hangingPunct="1">
              <a:spcBef>
                <a:spcPct val="50000"/>
              </a:spcBef>
            </a:pPr>
            <a:r>
              <a:rPr lang="en-US" sz="2400" b="1">
                <a:latin typeface="Tahoma" pitchFamily="34" charset="0"/>
              </a:rPr>
              <a:t>Domain of Enduring Change</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eaLnBrk="1" hangingPunct="1"/>
            <a:r>
              <a:rPr lang="en-US" sz="4400" smtClean="0"/>
              <a:t>Vision Statement</a:t>
            </a:r>
            <a:r>
              <a:rPr lang="en-US" smtClean="0"/>
              <a:t> </a:t>
            </a:r>
          </a:p>
        </p:txBody>
      </p:sp>
      <p:sp>
        <p:nvSpPr>
          <p:cNvPr id="33795" name="Rectangle 3"/>
          <p:cNvSpPr>
            <a:spLocks noGrp="1" noChangeArrowheads="1"/>
          </p:cNvSpPr>
          <p:nvPr>
            <p:ph type="body" idx="1"/>
          </p:nvPr>
        </p:nvSpPr>
        <p:spPr>
          <a:xfrm>
            <a:off x="1066800" y="1676400"/>
            <a:ext cx="7839075" cy="4953000"/>
          </a:xfrm>
        </p:spPr>
        <p:txBody>
          <a:bodyPr/>
          <a:lstStyle/>
          <a:p>
            <a:pPr eaLnBrk="1" hangingPunct="1">
              <a:lnSpc>
                <a:spcPct val="90000"/>
              </a:lnSpc>
            </a:pPr>
            <a:r>
              <a:rPr lang="en-US" sz="2500" smtClean="0"/>
              <a:t>The William Floyd School District is an active learning community of students, parents, educators, and staff.  We are committed to developing responsible citizens who demonstrate virtuous behaviors through the awareness, reflection, teaching, and internalizing of the core virtues. Our vision will be achieved through all constituent groups participating in continuous growth and personal mastery of the core virtues which will provide the social and emotional literacy necessary for academic success and responsible citizenship. </a:t>
            </a:r>
            <a:r>
              <a:rPr lang="en-US" sz="2500" i="1" smtClean="0"/>
              <a:t>  </a:t>
            </a:r>
            <a:r>
              <a:rPr lang="en-US" sz="2500" smtClean="0"/>
              <a:t>  </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ctr" eaLnBrk="1" hangingPunct="1"/>
            <a:r>
              <a:rPr lang="en-US" sz="4400" smtClean="0"/>
              <a:t>Guiding Ideas</a:t>
            </a:r>
          </a:p>
        </p:txBody>
      </p:sp>
      <p:sp>
        <p:nvSpPr>
          <p:cNvPr id="34819" name="Rectangle 3"/>
          <p:cNvSpPr>
            <a:spLocks noGrp="1" noChangeArrowheads="1"/>
          </p:cNvSpPr>
          <p:nvPr>
            <p:ph type="body" idx="1"/>
          </p:nvPr>
        </p:nvSpPr>
        <p:spPr>
          <a:xfrm>
            <a:off x="1066800" y="1600200"/>
            <a:ext cx="7839075" cy="4800600"/>
          </a:xfrm>
        </p:spPr>
        <p:txBody>
          <a:bodyPr/>
          <a:lstStyle/>
          <a:p>
            <a:pPr eaLnBrk="1" hangingPunct="1">
              <a:spcBef>
                <a:spcPct val="0"/>
              </a:spcBef>
            </a:pPr>
            <a:r>
              <a:rPr lang="en-US" sz="2100" smtClean="0"/>
              <a:t>If we believe that social and emotional literacy is necessary for academic success then…</a:t>
            </a:r>
          </a:p>
          <a:p>
            <a:pPr eaLnBrk="1" hangingPunct="1">
              <a:spcBef>
                <a:spcPct val="0"/>
              </a:spcBef>
            </a:pPr>
            <a:r>
              <a:rPr lang="en-US" sz="2100" smtClean="0"/>
              <a:t> If we believe responsible citizenship is developed through the teaching and learning of core virtues and skills of character development then…</a:t>
            </a:r>
          </a:p>
          <a:p>
            <a:pPr eaLnBrk="1" hangingPunct="1">
              <a:spcBef>
                <a:spcPct val="0"/>
              </a:spcBef>
            </a:pPr>
            <a:r>
              <a:rPr lang="en-US" sz="2100" smtClean="0"/>
              <a:t>If we believe that all virtuous behavior is learned, then…</a:t>
            </a:r>
          </a:p>
          <a:p>
            <a:pPr eaLnBrk="1" hangingPunct="1">
              <a:spcBef>
                <a:spcPct val="0"/>
              </a:spcBef>
            </a:pPr>
            <a:r>
              <a:rPr lang="en-US" sz="2100" smtClean="0"/>
              <a:t>If we believe all students will demonstrate the capacity to reflect on their behaviors through the lens of the core virtues and generate multiple strategies to correct and model appropriate behaviors then…</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228600"/>
            <a:ext cx="7772400" cy="685800"/>
          </a:xfrm>
        </p:spPr>
        <p:txBody>
          <a:bodyPr/>
          <a:lstStyle/>
          <a:p>
            <a:pPr eaLnBrk="1" hangingPunct="1"/>
            <a:r>
              <a:rPr lang="en-US" sz="2400" smtClean="0"/>
              <a:t>Framework for Strategic Leadership</a:t>
            </a:r>
          </a:p>
        </p:txBody>
      </p:sp>
      <p:sp>
        <p:nvSpPr>
          <p:cNvPr id="35843" name="AutoShape 3"/>
          <p:cNvSpPr>
            <a:spLocks noChangeArrowheads="1"/>
          </p:cNvSpPr>
          <p:nvPr/>
        </p:nvSpPr>
        <p:spPr bwMode="auto">
          <a:xfrm>
            <a:off x="685800" y="3048000"/>
            <a:ext cx="3657600" cy="3048000"/>
          </a:xfrm>
          <a:prstGeom prst="triangle">
            <a:avLst>
              <a:gd name="adj" fmla="val 50000"/>
            </a:avLst>
          </a:prstGeom>
          <a:solidFill>
            <a:srgbClr val="FF0000"/>
          </a:solidFill>
          <a:ln w="9525">
            <a:solidFill>
              <a:schemeClr val="tx1"/>
            </a:solidFill>
            <a:miter lim="800000"/>
            <a:headEnd/>
            <a:tailEnd/>
          </a:ln>
        </p:spPr>
        <p:txBody>
          <a:bodyPr wrap="none" anchor="ctr"/>
          <a:lstStyle/>
          <a:p>
            <a:endParaRPr lang="en-US"/>
          </a:p>
        </p:txBody>
      </p:sp>
      <p:sp>
        <p:nvSpPr>
          <p:cNvPr id="35844" name="Oval 4"/>
          <p:cNvSpPr>
            <a:spLocks noChangeArrowheads="1"/>
          </p:cNvSpPr>
          <p:nvPr/>
        </p:nvSpPr>
        <p:spPr bwMode="auto">
          <a:xfrm>
            <a:off x="4648200" y="1600200"/>
            <a:ext cx="3048000" cy="3048000"/>
          </a:xfrm>
          <a:prstGeom prst="ellipse">
            <a:avLst/>
          </a:prstGeom>
          <a:solidFill>
            <a:srgbClr val="0000CC"/>
          </a:solidFill>
          <a:ln w="9525">
            <a:solidFill>
              <a:schemeClr val="tx1"/>
            </a:solidFill>
            <a:round/>
            <a:headEnd/>
            <a:tailEnd/>
          </a:ln>
        </p:spPr>
        <p:txBody>
          <a:bodyPr wrap="none" anchor="ctr"/>
          <a:lstStyle/>
          <a:p>
            <a:endParaRPr lang="en-US"/>
          </a:p>
        </p:txBody>
      </p:sp>
      <p:sp>
        <p:nvSpPr>
          <p:cNvPr id="35845" name="AutoShape 5"/>
          <p:cNvSpPr>
            <a:spLocks noChangeArrowheads="1"/>
          </p:cNvSpPr>
          <p:nvPr/>
        </p:nvSpPr>
        <p:spPr bwMode="auto">
          <a:xfrm rot="-1469344">
            <a:off x="3590925" y="5029200"/>
            <a:ext cx="4410075" cy="1133475"/>
          </a:xfrm>
          <a:prstGeom prst="curvedUpArrow">
            <a:avLst>
              <a:gd name="adj1" fmla="val 77815"/>
              <a:gd name="adj2" fmla="val 155630"/>
              <a:gd name="adj3" fmla="val 33333"/>
            </a:avLst>
          </a:prstGeom>
          <a:solidFill>
            <a:srgbClr val="00FF00"/>
          </a:solidFill>
          <a:ln w="9525">
            <a:solidFill>
              <a:schemeClr val="tx1"/>
            </a:solidFill>
            <a:miter lim="800000"/>
            <a:headEnd/>
            <a:tailEnd/>
          </a:ln>
        </p:spPr>
        <p:txBody>
          <a:bodyPr wrap="none" anchor="ctr"/>
          <a:lstStyle/>
          <a:p>
            <a:endParaRPr lang="en-US"/>
          </a:p>
        </p:txBody>
      </p:sp>
      <p:sp>
        <p:nvSpPr>
          <p:cNvPr id="35846" name="AutoShape 6"/>
          <p:cNvSpPr>
            <a:spLocks noChangeArrowheads="1"/>
          </p:cNvSpPr>
          <p:nvPr/>
        </p:nvSpPr>
        <p:spPr bwMode="auto">
          <a:xfrm rot="9482253">
            <a:off x="1495425" y="1554163"/>
            <a:ext cx="4437063" cy="1139825"/>
          </a:xfrm>
          <a:prstGeom prst="curvedUpArrow">
            <a:avLst>
              <a:gd name="adj1" fmla="val 77855"/>
              <a:gd name="adj2" fmla="val 155710"/>
              <a:gd name="adj3" fmla="val 33333"/>
            </a:avLst>
          </a:prstGeom>
          <a:solidFill>
            <a:srgbClr val="00FF00"/>
          </a:solidFill>
          <a:ln w="9525">
            <a:solidFill>
              <a:schemeClr val="tx1"/>
            </a:solidFill>
            <a:miter lim="800000"/>
            <a:headEnd/>
            <a:tailEnd/>
          </a:ln>
        </p:spPr>
        <p:txBody>
          <a:bodyPr wrap="none" anchor="ctr"/>
          <a:lstStyle/>
          <a:p>
            <a:endParaRPr lang="en-US"/>
          </a:p>
        </p:txBody>
      </p:sp>
      <p:sp>
        <p:nvSpPr>
          <p:cNvPr id="35847" name="Text Box 7"/>
          <p:cNvSpPr txBox="1">
            <a:spLocks noChangeArrowheads="1"/>
          </p:cNvSpPr>
          <p:nvPr/>
        </p:nvSpPr>
        <p:spPr bwMode="auto">
          <a:xfrm>
            <a:off x="4876800" y="2606675"/>
            <a:ext cx="2590800" cy="822325"/>
          </a:xfrm>
          <a:prstGeom prst="rect">
            <a:avLst/>
          </a:prstGeom>
          <a:noFill/>
          <a:ln w="9525">
            <a:noFill/>
            <a:miter lim="800000"/>
            <a:headEnd/>
            <a:tailEnd/>
          </a:ln>
        </p:spPr>
        <p:txBody>
          <a:bodyPr>
            <a:spAutoFit/>
          </a:bodyPr>
          <a:lstStyle/>
          <a:p>
            <a:pPr algn="ctr" eaLnBrk="1" hangingPunct="1">
              <a:spcBef>
                <a:spcPct val="50000"/>
              </a:spcBef>
            </a:pPr>
            <a:r>
              <a:rPr lang="en-US" sz="2400" b="1">
                <a:solidFill>
                  <a:schemeClr val="bg1"/>
                </a:solidFill>
                <a:latin typeface="Tahoma" pitchFamily="34" charset="0"/>
              </a:rPr>
              <a:t>Deep Learning Cycle</a:t>
            </a:r>
          </a:p>
        </p:txBody>
      </p:sp>
      <p:sp>
        <p:nvSpPr>
          <p:cNvPr id="35848" name="Text Box 8"/>
          <p:cNvSpPr txBox="1">
            <a:spLocks noChangeArrowheads="1"/>
          </p:cNvSpPr>
          <p:nvPr/>
        </p:nvSpPr>
        <p:spPr bwMode="auto">
          <a:xfrm>
            <a:off x="1371600" y="4495800"/>
            <a:ext cx="2209800" cy="1187450"/>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090A15"/>
                </a:solidFill>
                <a:latin typeface="Tahoma" pitchFamily="34" charset="0"/>
              </a:rPr>
              <a:t>Domain of Strategic Architecture</a:t>
            </a:r>
          </a:p>
        </p:txBody>
      </p:sp>
      <p:sp>
        <p:nvSpPr>
          <p:cNvPr id="35849" name="Text Box 9"/>
          <p:cNvSpPr txBox="1">
            <a:spLocks noChangeArrowheads="1"/>
          </p:cNvSpPr>
          <p:nvPr/>
        </p:nvSpPr>
        <p:spPr bwMode="auto">
          <a:xfrm>
            <a:off x="7543800" y="3108325"/>
            <a:ext cx="15240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ABBA’s</a:t>
            </a:r>
          </a:p>
        </p:txBody>
      </p:sp>
      <p:sp>
        <p:nvSpPr>
          <p:cNvPr id="35850" name="Text Box 10"/>
          <p:cNvSpPr txBox="1">
            <a:spLocks noChangeArrowheads="1"/>
          </p:cNvSpPr>
          <p:nvPr/>
        </p:nvSpPr>
        <p:spPr bwMode="auto">
          <a:xfrm>
            <a:off x="6400800" y="914400"/>
            <a:ext cx="2743200" cy="7016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Skills and Capabilities (ppk)</a:t>
            </a:r>
          </a:p>
        </p:txBody>
      </p:sp>
      <p:sp>
        <p:nvSpPr>
          <p:cNvPr id="35851" name="Text Box 11"/>
          <p:cNvSpPr txBox="1">
            <a:spLocks noChangeArrowheads="1"/>
          </p:cNvSpPr>
          <p:nvPr/>
        </p:nvSpPr>
        <p:spPr bwMode="auto">
          <a:xfrm>
            <a:off x="7467600" y="3733800"/>
            <a:ext cx="1905000" cy="10064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Awareness and Sensibilities</a:t>
            </a:r>
          </a:p>
        </p:txBody>
      </p:sp>
      <p:sp>
        <p:nvSpPr>
          <p:cNvPr id="35852" name="Text Box 12"/>
          <p:cNvSpPr txBox="1">
            <a:spLocks noChangeArrowheads="1"/>
          </p:cNvSpPr>
          <p:nvPr/>
        </p:nvSpPr>
        <p:spPr bwMode="auto">
          <a:xfrm>
            <a:off x="381000" y="3124200"/>
            <a:ext cx="1960563" cy="396875"/>
          </a:xfrm>
          <a:prstGeom prst="rect">
            <a:avLst/>
          </a:prstGeom>
          <a:noFill/>
          <a:ln w="9525">
            <a:noFill/>
            <a:miter lim="800000"/>
            <a:headEnd/>
            <a:tailEnd/>
          </a:ln>
        </p:spPr>
        <p:txBody>
          <a:bodyPr wrap="none">
            <a:spAutoFit/>
          </a:bodyPr>
          <a:lstStyle/>
          <a:p>
            <a:pPr eaLnBrk="1" hangingPunct="1"/>
            <a:r>
              <a:rPr lang="en-US" sz="2000" b="1">
                <a:latin typeface="Tahoma" pitchFamily="34" charset="0"/>
              </a:rPr>
              <a:t>Guiding Ideas</a:t>
            </a:r>
          </a:p>
        </p:txBody>
      </p:sp>
      <p:sp>
        <p:nvSpPr>
          <p:cNvPr id="35853" name="Text Box 13"/>
          <p:cNvSpPr txBox="1">
            <a:spLocks noChangeArrowheads="1"/>
          </p:cNvSpPr>
          <p:nvPr/>
        </p:nvSpPr>
        <p:spPr bwMode="auto">
          <a:xfrm>
            <a:off x="76200" y="6096000"/>
            <a:ext cx="2667000" cy="701675"/>
          </a:xfrm>
          <a:prstGeom prst="rect">
            <a:avLst/>
          </a:prstGeom>
          <a:noFill/>
          <a:ln w="9525">
            <a:noFill/>
            <a:miter lim="800000"/>
            <a:headEnd/>
            <a:tailEnd/>
          </a:ln>
        </p:spPr>
        <p:txBody>
          <a:bodyPr>
            <a:spAutoFit/>
          </a:bodyPr>
          <a:lstStyle/>
          <a:p>
            <a:pPr eaLnBrk="1" hangingPunct="1">
              <a:spcBef>
                <a:spcPct val="50000"/>
              </a:spcBef>
            </a:pPr>
            <a:r>
              <a:rPr lang="en-US" sz="2000" b="1">
                <a:latin typeface="Tahoma" pitchFamily="34" charset="0"/>
              </a:rPr>
              <a:t>Innovations in Infrastructures</a:t>
            </a:r>
          </a:p>
        </p:txBody>
      </p:sp>
      <p:sp>
        <p:nvSpPr>
          <p:cNvPr id="35854" name="Text Box 14"/>
          <p:cNvSpPr txBox="1">
            <a:spLocks noChangeArrowheads="1"/>
          </p:cNvSpPr>
          <p:nvPr/>
        </p:nvSpPr>
        <p:spPr bwMode="auto">
          <a:xfrm>
            <a:off x="3352800" y="6172200"/>
            <a:ext cx="2667000" cy="396875"/>
          </a:xfrm>
          <a:prstGeom prst="rect">
            <a:avLst/>
          </a:prstGeom>
          <a:noFill/>
          <a:ln w="9525">
            <a:noFill/>
            <a:miter lim="800000"/>
            <a:headEnd/>
            <a:tailEnd/>
          </a:ln>
        </p:spPr>
        <p:txBody>
          <a:bodyPr>
            <a:spAutoFit/>
          </a:bodyPr>
          <a:lstStyle/>
          <a:p>
            <a:pPr eaLnBrk="1" hangingPunct="1">
              <a:spcBef>
                <a:spcPct val="50000"/>
              </a:spcBef>
            </a:pPr>
            <a:r>
              <a:rPr lang="en-US" sz="2000" b="1">
                <a:solidFill>
                  <a:srgbClr val="090A15"/>
                </a:solidFill>
                <a:latin typeface="Tahoma" pitchFamily="34" charset="0"/>
              </a:rPr>
              <a:t>T, M, &amp; Tools</a:t>
            </a:r>
          </a:p>
        </p:txBody>
      </p:sp>
      <p:sp>
        <p:nvSpPr>
          <p:cNvPr id="35855" name="Text Box 15"/>
          <p:cNvSpPr txBox="1">
            <a:spLocks noChangeArrowheads="1"/>
          </p:cNvSpPr>
          <p:nvPr/>
        </p:nvSpPr>
        <p:spPr bwMode="auto">
          <a:xfrm>
            <a:off x="457200" y="3505200"/>
            <a:ext cx="1371600" cy="366713"/>
          </a:xfrm>
          <a:prstGeom prst="rect">
            <a:avLst/>
          </a:prstGeom>
          <a:noFill/>
          <a:ln w="9525">
            <a:noFill/>
            <a:miter lim="800000"/>
            <a:headEnd/>
            <a:tailEnd/>
          </a:ln>
        </p:spPr>
        <p:txBody>
          <a:bodyPr>
            <a:spAutoFit/>
          </a:bodyPr>
          <a:lstStyle/>
          <a:p>
            <a:pPr algn="ctr" eaLnBrk="1" hangingPunct="1">
              <a:spcBef>
                <a:spcPct val="50000"/>
              </a:spcBef>
            </a:pPr>
            <a:r>
              <a:rPr lang="en-US" b="1">
                <a:latin typeface="Arial" charset="0"/>
                <a:cs typeface="Arial" charset="0"/>
              </a:rPr>
              <a:t>Evidence</a:t>
            </a:r>
          </a:p>
        </p:txBody>
      </p:sp>
      <p:sp>
        <p:nvSpPr>
          <p:cNvPr id="35856" name="Text Box 16"/>
          <p:cNvSpPr txBox="1">
            <a:spLocks noChangeArrowheads="1"/>
          </p:cNvSpPr>
          <p:nvPr/>
        </p:nvSpPr>
        <p:spPr bwMode="auto">
          <a:xfrm>
            <a:off x="7086600" y="1905000"/>
            <a:ext cx="23622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Relationships</a:t>
            </a:r>
          </a:p>
        </p:txBody>
      </p:sp>
      <p:sp>
        <p:nvSpPr>
          <p:cNvPr id="35857" name="Text Box 17"/>
          <p:cNvSpPr txBox="1">
            <a:spLocks noChangeArrowheads="1"/>
          </p:cNvSpPr>
          <p:nvPr/>
        </p:nvSpPr>
        <p:spPr bwMode="auto">
          <a:xfrm>
            <a:off x="7543800" y="2514600"/>
            <a:ext cx="1524000" cy="396875"/>
          </a:xfrm>
          <a:prstGeom prst="rect">
            <a:avLst/>
          </a:prstGeom>
          <a:noFill/>
          <a:ln w="9525">
            <a:noFill/>
            <a:miter lim="800000"/>
            <a:headEnd/>
            <a:tailEnd/>
          </a:ln>
        </p:spPr>
        <p:txBody>
          <a:bodyPr>
            <a:spAutoFit/>
          </a:bodyPr>
          <a:lstStyle/>
          <a:p>
            <a:pPr algn="ctr" eaLnBrk="1" hangingPunct="1">
              <a:spcBef>
                <a:spcPct val="50000"/>
              </a:spcBef>
            </a:pPr>
            <a:r>
              <a:rPr lang="en-US" sz="2000" b="1">
                <a:latin typeface="Tahoma" pitchFamily="34" charset="0"/>
              </a:rPr>
              <a:t>Practices</a:t>
            </a:r>
          </a:p>
        </p:txBody>
      </p:sp>
      <p:sp>
        <p:nvSpPr>
          <p:cNvPr id="35858" name="Text Box 18"/>
          <p:cNvSpPr txBox="1">
            <a:spLocks noChangeArrowheads="1"/>
          </p:cNvSpPr>
          <p:nvPr/>
        </p:nvSpPr>
        <p:spPr bwMode="auto">
          <a:xfrm>
            <a:off x="3733800" y="4038600"/>
            <a:ext cx="914400" cy="366713"/>
          </a:xfrm>
          <a:prstGeom prst="rect">
            <a:avLst/>
          </a:prstGeom>
          <a:noFill/>
          <a:ln w="9525">
            <a:noFill/>
            <a:miter lim="800000"/>
            <a:headEnd/>
            <a:tailEnd/>
          </a:ln>
        </p:spPr>
        <p:txBody>
          <a:bodyPr>
            <a:spAutoFit/>
          </a:bodyPr>
          <a:lstStyle/>
          <a:p>
            <a:pPr eaLnBrk="1" hangingPunct="1">
              <a:spcBef>
                <a:spcPct val="50000"/>
              </a:spcBef>
            </a:pPr>
            <a:r>
              <a:rPr lang="en-US" b="1">
                <a:latin typeface="Arial" charset="0"/>
              </a:rPr>
              <a:t>PDSA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r>
              <a:rPr lang="en-US" sz="2800" b="1" smtClean="0"/>
              <a:t>Five Disciplines</a:t>
            </a:r>
            <a:r>
              <a:rPr lang="en-US" sz="2800" smtClean="0"/>
              <a:t> that individuals must adopt to create a true learning culture.</a:t>
            </a:r>
          </a:p>
        </p:txBody>
      </p:sp>
      <p:sp>
        <p:nvSpPr>
          <p:cNvPr id="36867" name="Rectangle 3"/>
          <p:cNvSpPr>
            <a:spLocks noGrp="1" noChangeArrowheads="1"/>
          </p:cNvSpPr>
          <p:nvPr>
            <p:ph type="body" idx="1"/>
          </p:nvPr>
        </p:nvSpPr>
        <p:spPr>
          <a:xfrm>
            <a:off x="914400" y="1524000"/>
            <a:ext cx="7772400" cy="5075238"/>
          </a:xfrm>
        </p:spPr>
        <p:txBody>
          <a:bodyPr/>
          <a:lstStyle/>
          <a:p>
            <a:pPr eaLnBrk="1" hangingPunct="1"/>
            <a:endParaRPr lang="en-US" smtClean="0"/>
          </a:p>
          <a:p>
            <a:pPr eaLnBrk="1" hangingPunct="1"/>
            <a:r>
              <a:rPr lang="en-US" smtClean="0"/>
              <a:t>Systems Thinking</a:t>
            </a:r>
          </a:p>
          <a:p>
            <a:pPr eaLnBrk="1" hangingPunct="1"/>
            <a:r>
              <a:rPr lang="en-US" smtClean="0"/>
              <a:t>Personal Mastery</a:t>
            </a:r>
          </a:p>
          <a:p>
            <a:pPr eaLnBrk="1" hangingPunct="1"/>
            <a:r>
              <a:rPr lang="en-US" smtClean="0"/>
              <a:t>Mental Models</a:t>
            </a:r>
          </a:p>
          <a:p>
            <a:pPr eaLnBrk="1" hangingPunct="1"/>
            <a:r>
              <a:rPr lang="en-US" smtClean="0"/>
              <a:t>Shared Vision</a:t>
            </a:r>
          </a:p>
          <a:p>
            <a:pPr eaLnBrk="1" hangingPunct="1"/>
            <a:r>
              <a:rPr lang="en-US" smtClean="0"/>
              <a:t>Team Learning</a:t>
            </a:r>
          </a:p>
          <a:p>
            <a:pPr eaLnBrk="1" hangingPunct="1">
              <a:buFont typeface="Wingdings" pitchFamily="2" charset="2"/>
              <a:buNone/>
            </a:pPr>
            <a:endParaRPr lang="en-US" smtClean="0"/>
          </a:p>
        </p:txBody>
      </p:sp>
      <p:grpSp>
        <p:nvGrpSpPr>
          <p:cNvPr id="36868" name="Group 4"/>
          <p:cNvGrpSpPr>
            <a:grpSpLocks/>
          </p:cNvGrpSpPr>
          <p:nvPr/>
        </p:nvGrpSpPr>
        <p:grpSpPr bwMode="auto">
          <a:xfrm>
            <a:off x="5029200" y="1981200"/>
            <a:ext cx="3200400" cy="3200400"/>
            <a:chOff x="1680" y="1200"/>
            <a:chExt cx="2400" cy="2400"/>
          </a:xfrm>
        </p:grpSpPr>
        <p:sp>
          <p:nvSpPr>
            <p:cNvPr id="36874" name="AutoShape 5"/>
            <p:cNvSpPr>
              <a:spLocks noChangeArrowheads="1"/>
            </p:cNvSpPr>
            <p:nvPr/>
          </p:nvSpPr>
          <p:spPr bwMode="auto">
            <a:xfrm>
              <a:off x="1680" y="1200"/>
              <a:ext cx="2400" cy="2400"/>
            </a:xfrm>
            <a:prstGeom prst="octagon">
              <a:avLst>
                <a:gd name="adj" fmla="val 29287"/>
              </a:avLst>
            </a:prstGeom>
            <a:noFill/>
            <a:ln w="152400">
              <a:solidFill>
                <a:schemeClr val="tx2"/>
              </a:solidFill>
              <a:miter lim="800000"/>
              <a:headEnd/>
              <a:tailEnd/>
            </a:ln>
          </p:spPr>
          <p:txBody>
            <a:bodyPr wrap="none" anchor="ctr"/>
            <a:lstStyle/>
            <a:p>
              <a:endParaRPr lang="en-US"/>
            </a:p>
          </p:txBody>
        </p:sp>
        <p:sp>
          <p:nvSpPr>
            <p:cNvPr id="36875" name="Rectangle 6"/>
            <p:cNvSpPr>
              <a:spLocks noChangeArrowheads="1"/>
            </p:cNvSpPr>
            <p:nvPr/>
          </p:nvSpPr>
          <p:spPr bwMode="auto">
            <a:xfrm>
              <a:off x="2400" y="1896"/>
              <a:ext cx="960" cy="960"/>
            </a:xfrm>
            <a:prstGeom prst="rect">
              <a:avLst/>
            </a:prstGeom>
            <a:noFill/>
            <a:ln w="152400">
              <a:solidFill>
                <a:schemeClr val="tx2"/>
              </a:solidFill>
              <a:miter lim="800000"/>
              <a:headEnd/>
              <a:tailEnd/>
            </a:ln>
          </p:spPr>
          <p:txBody>
            <a:bodyPr wrap="none" anchor="ctr"/>
            <a:lstStyle/>
            <a:p>
              <a:endParaRPr lang="en-US"/>
            </a:p>
          </p:txBody>
        </p:sp>
        <p:sp>
          <p:nvSpPr>
            <p:cNvPr id="36876" name="Line 7"/>
            <p:cNvSpPr>
              <a:spLocks noChangeShapeType="1"/>
            </p:cNvSpPr>
            <p:nvPr/>
          </p:nvSpPr>
          <p:spPr bwMode="auto">
            <a:xfrm flipH="1" flipV="1">
              <a:off x="2016" y="1584"/>
              <a:ext cx="392" cy="320"/>
            </a:xfrm>
            <a:prstGeom prst="line">
              <a:avLst/>
            </a:prstGeom>
            <a:noFill/>
            <a:ln w="152400">
              <a:solidFill>
                <a:schemeClr val="tx2"/>
              </a:solidFill>
              <a:round/>
              <a:headEnd/>
              <a:tailEnd/>
            </a:ln>
          </p:spPr>
          <p:txBody>
            <a:bodyPr/>
            <a:lstStyle/>
            <a:p>
              <a:endParaRPr lang="en-US"/>
            </a:p>
          </p:txBody>
        </p:sp>
        <p:sp>
          <p:nvSpPr>
            <p:cNvPr id="36877" name="Line 8"/>
            <p:cNvSpPr>
              <a:spLocks noChangeShapeType="1"/>
            </p:cNvSpPr>
            <p:nvPr/>
          </p:nvSpPr>
          <p:spPr bwMode="auto">
            <a:xfrm flipH="1" flipV="1">
              <a:off x="3368" y="2856"/>
              <a:ext cx="336" cy="368"/>
            </a:xfrm>
            <a:prstGeom prst="line">
              <a:avLst/>
            </a:prstGeom>
            <a:noFill/>
            <a:ln w="152400">
              <a:solidFill>
                <a:schemeClr val="tx2"/>
              </a:solidFill>
              <a:round/>
              <a:headEnd/>
              <a:tailEnd/>
            </a:ln>
          </p:spPr>
          <p:txBody>
            <a:bodyPr/>
            <a:lstStyle/>
            <a:p>
              <a:endParaRPr lang="en-US"/>
            </a:p>
          </p:txBody>
        </p:sp>
        <p:sp>
          <p:nvSpPr>
            <p:cNvPr id="36878" name="Line 9"/>
            <p:cNvSpPr>
              <a:spLocks noChangeShapeType="1"/>
            </p:cNvSpPr>
            <p:nvPr/>
          </p:nvSpPr>
          <p:spPr bwMode="auto">
            <a:xfrm rot="-5400000" flipH="1" flipV="1">
              <a:off x="2040" y="2808"/>
              <a:ext cx="384" cy="432"/>
            </a:xfrm>
            <a:prstGeom prst="line">
              <a:avLst/>
            </a:prstGeom>
            <a:noFill/>
            <a:ln w="152400">
              <a:solidFill>
                <a:schemeClr val="tx2"/>
              </a:solidFill>
              <a:round/>
              <a:headEnd/>
              <a:tailEnd/>
            </a:ln>
          </p:spPr>
          <p:txBody>
            <a:bodyPr/>
            <a:lstStyle/>
            <a:p>
              <a:endParaRPr lang="en-US"/>
            </a:p>
          </p:txBody>
        </p:sp>
        <p:sp>
          <p:nvSpPr>
            <p:cNvPr id="36879" name="Line 10"/>
            <p:cNvSpPr>
              <a:spLocks noChangeShapeType="1"/>
            </p:cNvSpPr>
            <p:nvPr/>
          </p:nvSpPr>
          <p:spPr bwMode="auto">
            <a:xfrm rot="-5400000" flipH="1" flipV="1">
              <a:off x="3360" y="1512"/>
              <a:ext cx="384" cy="432"/>
            </a:xfrm>
            <a:prstGeom prst="line">
              <a:avLst/>
            </a:prstGeom>
            <a:noFill/>
            <a:ln w="152400">
              <a:solidFill>
                <a:schemeClr val="tx2"/>
              </a:solidFill>
              <a:round/>
              <a:headEnd/>
              <a:tailEnd/>
            </a:ln>
          </p:spPr>
          <p:txBody>
            <a:bodyPr/>
            <a:lstStyle/>
            <a:p>
              <a:endParaRPr lang="en-US"/>
            </a:p>
          </p:txBody>
        </p:sp>
      </p:grpSp>
      <p:sp>
        <p:nvSpPr>
          <p:cNvPr id="36869" name="Text Box 11"/>
          <p:cNvSpPr txBox="1">
            <a:spLocks noChangeArrowheads="1"/>
          </p:cNvSpPr>
          <p:nvPr/>
        </p:nvSpPr>
        <p:spPr bwMode="auto">
          <a:xfrm>
            <a:off x="6324600" y="2286000"/>
            <a:ext cx="793750" cy="457200"/>
          </a:xfrm>
          <a:prstGeom prst="rect">
            <a:avLst/>
          </a:prstGeom>
          <a:noFill/>
          <a:ln w="9525">
            <a:noFill/>
            <a:miter lim="800000"/>
            <a:headEnd/>
            <a:tailEnd/>
          </a:ln>
        </p:spPr>
        <p:txBody>
          <a:bodyPr>
            <a:spAutoFit/>
          </a:bodyPr>
          <a:lstStyle/>
          <a:p>
            <a:r>
              <a:rPr lang="en-US" sz="2400" b="1">
                <a:latin typeface="Arial" charset="0"/>
              </a:rPr>
              <a:t>PM</a:t>
            </a:r>
          </a:p>
        </p:txBody>
      </p:sp>
      <p:sp>
        <p:nvSpPr>
          <p:cNvPr id="36870" name="Text Box 12"/>
          <p:cNvSpPr txBox="1">
            <a:spLocks noChangeArrowheads="1"/>
          </p:cNvSpPr>
          <p:nvPr/>
        </p:nvSpPr>
        <p:spPr bwMode="auto">
          <a:xfrm>
            <a:off x="7391400" y="3124200"/>
            <a:ext cx="803275" cy="457200"/>
          </a:xfrm>
          <a:prstGeom prst="rect">
            <a:avLst/>
          </a:prstGeom>
          <a:noFill/>
          <a:ln w="9525">
            <a:noFill/>
            <a:miter lim="800000"/>
            <a:headEnd/>
            <a:tailEnd/>
          </a:ln>
        </p:spPr>
        <p:txBody>
          <a:bodyPr>
            <a:spAutoFit/>
          </a:bodyPr>
          <a:lstStyle/>
          <a:p>
            <a:r>
              <a:rPr lang="en-US" sz="2400" b="1">
                <a:latin typeface="Arial" charset="0"/>
              </a:rPr>
              <a:t>SV</a:t>
            </a:r>
          </a:p>
        </p:txBody>
      </p:sp>
      <p:sp>
        <p:nvSpPr>
          <p:cNvPr id="36871" name="Text Box 13"/>
          <p:cNvSpPr txBox="1">
            <a:spLocks noChangeArrowheads="1"/>
          </p:cNvSpPr>
          <p:nvPr/>
        </p:nvSpPr>
        <p:spPr bwMode="auto">
          <a:xfrm>
            <a:off x="6324600" y="3124200"/>
            <a:ext cx="685800" cy="457200"/>
          </a:xfrm>
          <a:prstGeom prst="rect">
            <a:avLst/>
          </a:prstGeom>
          <a:noFill/>
          <a:ln w="9525">
            <a:noFill/>
            <a:miter lim="800000"/>
            <a:headEnd/>
            <a:tailEnd/>
          </a:ln>
        </p:spPr>
        <p:txBody>
          <a:bodyPr>
            <a:spAutoFit/>
          </a:bodyPr>
          <a:lstStyle/>
          <a:p>
            <a:pPr algn="ctr"/>
            <a:r>
              <a:rPr lang="en-US" sz="2400" b="1">
                <a:latin typeface="Arial" charset="0"/>
              </a:rPr>
              <a:t>ST</a:t>
            </a:r>
          </a:p>
        </p:txBody>
      </p:sp>
      <p:sp>
        <p:nvSpPr>
          <p:cNvPr id="36872" name="Text Box 14"/>
          <p:cNvSpPr txBox="1">
            <a:spLocks noChangeArrowheads="1"/>
          </p:cNvSpPr>
          <p:nvPr/>
        </p:nvSpPr>
        <p:spPr bwMode="auto">
          <a:xfrm>
            <a:off x="5181600" y="3124200"/>
            <a:ext cx="768350" cy="457200"/>
          </a:xfrm>
          <a:prstGeom prst="rect">
            <a:avLst/>
          </a:prstGeom>
          <a:noFill/>
          <a:ln w="9525">
            <a:noFill/>
            <a:miter lim="800000"/>
            <a:headEnd/>
            <a:tailEnd/>
          </a:ln>
        </p:spPr>
        <p:txBody>
          <a:bodyPr>
            <a:spAutoFit/>
          </a:bodyPr>
          <a:lstStyle/>
          <a:p>
            <a:r>
              <a:rPr lang="en-US" sz="2400" b="1">
                <a:latin typeface="Arial" charset="0"/>
              </a:rPr>
              <a:t>MM</a:t>
            </a:r>
          </a:p>
        </p:txBody>
      </p:sp>
      <p:sp>
        <p:nvSpPr>
          <p:cNvPr id="36873" name="Text Box 15"/>
          <p:cNvSpPr txBox="1">
            <a:spLocks noChangeArrowheads="1"/>
          </p:cNvSpPr>
          <p:nvPr/>
        </p:nvSpPr>
        <p:spPr bwMode="auto">
          <a:xfrm>
            <a:off x="6324600" y="4419600"/>
            <a:ext cx="1073150" cy="457200"/>
          </a:xfrm>
          <a:prstGeom prst="rect">
            <a:avLst/>
          </a:prstGeom>
          <a:noFill/>
          <a:ln w="9525">
            <a:noFill/>
            <a:miter lim="800000"/>
            <a:headEnd/>
            <a:tailEnd/>
          </a:ln>
        </p:spPr>
        <p:txBody>
          <a:bodyPr>
            <a:spAutoFit/>
          </a:bodyPr>
          <a:lstStyle/>
          <a:p>
            <a:r>
              <a:rPr lang="en-US" sz="2400" b="1">
                <a:latin typeface="Arial" charset="0"/>
              </a:rPr>
              <a:t>TL</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eaLnBrk="1" hangingPunct="1"/>
            <a:r>
              <a:rPr lang="en-US" sz="4800" smtClean="0"/>
              <a:t>Systems Thinking</a:t>
            </a:r>
          </a:p>
        </p:txBody>
      </p:sp>
      <p:sp>
        <p:nvSpPr>
          <p:cNvPr id="37891" name="Rectangle 3"/>
          <p:cNvSpPr>
            <a:spLocks noGrp="1" noChangeArrowheads="1"/>
          </p:cNvSpPr>
          <p:nvPr>
            <p:ph type="body" idx="1"/>
          </p:nvPr>
        </p:nvSpPr>
        <p:spPr>
          <a:xfrm>
            <a:off x="1143000" y="1524000"/>
            <a:ext cx="7762875" cy="5145088"/>
          </a:xfrm>
        </p:spPr>
        <p:txBody>
          <a:bodyPr/>
          <a:lstStyle/>
          <a:p>
            <a:pPr eaLnBrk="1" hangingPunct="1"/>
            <a:r>
              <a:rPr lang="en-US" sz="3100" smtClean="0"/>
              <a:t>In this discipline, people learn to better understand interdependency and change and thereby are able to deal more effectively with the forces that shape the consequences of their actions.  Systems thinking is a powerful practice for finding the leverage needed to get the most constructive change </a:t>
            </a:r>
            <a:br>
              <a:rPr lang="en-US" sz="3100" smtClean="0"/>
            </a:br>
            <a:r>
              <a:rPr lang="en-US" sz="2500" i="1" smtClean="0"/>
              <a:t>(Senge 2000).</a:t>
            </a:r>
          </a:p>
          <a:p>
            <a:pPr eaLnBrk="1" hangingPunct="1"/>
            <a:endParaRPr lang="en-US" smtClean="0"/>
          </a:p>
          <a:p>
            <a:pPr eaLnBrk="1" hangingPunct="1"/>
            <a:endParaRPr lang="en-US"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eaLnBrk="1" hangingPunct="1"/>
            <a:r>
              <a:rPr lang="en-US" sz="4800" smtClean="0"/>
              <a:t>Personal Mastery</a:t>
            </a:r>
          </a:p>
        </p:txBody>
      </p:sp>
      <p:sp>
        <p:nvSpPr>
          <p:cNvPr id="38915" name="Rectangle 3"/>
          <p:cNvSpPr>
            <a:spLocks noGrp="1" noChangeArrowheads="1"/>
          </p:cNvSpPr>
          <p:nvPr>
            <p:ph type="body" idx="1"/>
          </p:nvPr>
        </p:nvSpPr>
        <p:spPr>
          <a:xfrm>
            <a:off x="1066800" y="1676400"/>
            <a:ext cx="7467600" cy="5684838"/>
          </a:xfrm>
        </p:spPr>
        <p:txBody>
          <a:bodyPr/>
          <a:lstStyle/>
          <a:p>
            <a:pPr eaLnBrk="1" hangingPunct="1"/>
            <a:r>
              <a:rPr lang="en-US" sz="3100" smtClean="0"/>
              <a:t>Personal Mastery is a set of practices that supports people in keeping their dreams whole while cultivating an awareness of the current reality around them</a:t>
            </a:r>
            <a:r>
              <a:rPr lang="en-US" sz="3300" smtClean="0"/>
              <a:t/>
            </a:r>
            <a:br>
              <a:rPr lang="en-US" sz="3300" smtClean="0"/>
            </a:br>
            <a:r>
              <a:rPr lang="en-US" sz="2500" i="1" smtClean="0"/>
              <a:t>(Senge 2000).</a:t>
            </a:r>
          </a:p>
          <a:p>
            <a:pPr eaLnBrk="1" hangingPunct="1"/>
            <a:endParaRPr lang="en-US" smtClean="0"/>
          </a:p>
          <a:p>
            <a:pPr eaLnBrk="1" hangingPunct="1"/>
            <a:endParaRPr lang="en-US"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eaLnBrk="1" hangingPunct="1"/>
            <a:r>
              <a:rPr lang="en-US" sz="4800" smtClean="0"/>
              <a:t>Shared Vision</a:t>
            </a:r>
          </a:p>
        </p:txBody>
      </p:sp>
      <p:sp>
        <p:nvSpPr>
          <p:cNvPr id="39939" name="Rectangle 3"/>
          <p:cNvSpPr>
            <a:spLocks noGrp="1" noChangeArrowheads="1"/>
          </p:cNvSpPr>
          <p:nvPr>
            <p:ph type="body" idx="1"/>
          </p:nvPr>
        </p:nvSpPr>
        <p:spPr>
          <a:xfrm>
            <a:off x="990600" y="1524000"/>
            <a:ext cx="7839075" cy="5334000"/>
          </a:xfrm>
        </p:spPr>
        <p:txBody>
          <a:bodyPr/>
          <a:lstStyle/>
          <a:p>
            <a:pPr eaLnBrk="1" hangingPunct="1"/>
            <a:r>
              <a:rPr lang="en-US" sz="3100" smtClean="0"/>
              <a:t>People with a common purpose can learn to nourish a sense of commitment in a group or organization by developing shared images of the future they seek to create and the principles and guiding practices by which they hope to get there </a:t>
            </a:r>
            <a:br>
              <a:rPr lang="en-US" sz="3100" smtClean="0"/>
            </a:br>
            <a:r>
              <a:rPr lang="en-US" sz="2500" i="1" smtClean="0"/>
              <a:t>(Senge 2000).</a:t>
            </a:r>
          </a:p>
          <a:p>
            <a:pPr eaLnBrk="1" hangingPunct="1"/>
            <a:endParaRPr lang="en-US" smtClean="0"/>
          </a:p>
          <a:p>
            <a:pPr eaLnBrk="1" hangingPunct="1"/>
            <a:endParaRPr lang="en-US"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eaLnBrk="1" hangingPunct="1"/>
            <a:r>
              <a:rPr lang="en-US" sz="4800" smtClean="0"/>
              <a:t>Mental Models</a:t>
            </a:r>
          </a:p>
        </p:txBody>
      </p:sp>
      <p:sp>
        <p:nvSpPr>
          <p:cNvPr id="40963" name="Rectangle 3"/>
          <p:cNvSpPr>
            <a:spLocks noGrp="1" noChangeArrowheads="1"/>
          </p:cNvSpPr>
          <p:nvPr>
            <p:ph type="body" idx="1"/>
          </p:nvPr>
        </p:nvSpPr>
        <p:spPr>
          <a:xfrm>
            <a:off x="914400" y="1600200"/>
            <a:ext cx="7991475" cy="5068888"/>
          </a:xfrm>
        </p:spPr>
        <p:txBody>
          <a:bodyPr/>
          <a:lstStyle/>
          <a:p>
            <a:pPr eaLnBrk="1" hangingPunct="1"/>
            <a:r>
              <a:rPr lang="en-US" sz="3100" smtClean="0"/>
              <a:t>The core task of the discipline of mental models is bringing tacit assumptions and attitudes to the surface so people can explore and talk about their differences and misunderstandings with minimal defensiveness.  This process is crucial for people who want to understand their world</a:t>
            </a:r>
            <a:r>
              <a:rPr lang="en-US" sz="3300" smtClean="0"/>
              <a:t> </a:t>
            </a:r>
            <a:br>
              <a:rPr lang="en-US" sz="3300" smtClean="0"/>
            </a:br>
            <a:r>
              <a:rPr lang="en-US" sz="2500" i="1" smtClean="0"/>
              <a:t>(Senge 2000).</a:t>
            </a:r>
          </a:p>
          <a:p>
            <a:pPr eaLnBrk="1" hangingPunct="1"/>
            <a:endParaRPr lang="en-US"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eaLnBrk="1" hangingPunct="1"/>
            <a:r>
              <a:rPr lang="en-US" sz="4800" smtClean="0"/>
              <a:t>Team Learning</a:t>
            </a:r>
          </a:p>
        </p:txBody>
      </p:sp>
      <p:sp>
        <p:nvSpPr>
          <p:cNvPr id="41987" name="Rectangle 3"/>
          <p:cNvSpPr>
            <a:spLocks noGrp="1" noChangeArrowheads="1"/>
          </p:cNvSpPr>
          <p:nvPr>
            <p:ph type="body" idx="1"/>
          </p:nvPr>
        </p:nvSpPr>
        <p:spPr>
          <a:xfrm>
            <a:off x="914400" y="1600200"/>
            <a:ext cx="7762875" cy="5075238"/>
          </a:xfrm>
        </p:spPr>
        <p:txBody>
          <a:bodyPr/>
          <a:lstStyle/>
          <a:p>
            <a:pPr eaLnBrk="1" hangingPunct="1">
              <a:lnSpc>
                <a:spcPct val="90000"/>
              </a:lnSpc>
            </a:pPr>
            <a:r>
              <a:rPr lang="en-US" sz="3100" smtClean="0"/>
              <a:t>Through such techniques as dialogue and skillful discussion, small groups of people transform their collective thinking, learning to mobilize their energies and actions to achieve common goals and drawing forth an intelligence and ability greater than the sum of individual members talents</a:t>
            </a:r>
            <a:r>
              <a:rPr lang="en-US" sz="3300" smtClean="0"/>
              <a:t> </a:t>
            </a:r>
            <a:br>
              <a:rPr lang="en-US" sz="3300" smtClean="0"/>
            </a:br>
            <a:r>
              <a:rPr lang="en-US" sz="2500" i="1" smtClean="0"/>
              <a:t>(Senge 2000).</a:t>
            </a:r>
          </a:p>
          <a:p>
            <a:pPr eaLnBrk="1" hangingPunct="1">
              <a:lnSpc>
                <a:spcPct val="90000"/>
              </a:lnSpc>
            </a:pPr>
            <a:endParaRPr lang="en-US" smtClean="0"/>
          </a:p>
          <a:p>
            <a:pPr eaLnBrk="1" hangingPunct="1">
              <a:lnSpc>
                <a:spcPct val="90000"/>
              </a:lnSpc>
            </a:pPr>
            <a:endParaRPr lang="en-U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4400" smtClean="0"/>
              <a:t>Pertinent Information</a:t>
            </a:r>
          </a:p>
        </p:txBody>
      </p:sp>
      <p:sp>
        <p:nvSpPr>
          <p:cNvPr id="7171" name="Rectangle 3"/>
          <p:cNvSpPr>
            <a:spLocks noGrp="1" noChangeArrowheads="1"/>
          </p:cNvSpPr>
          <p:nvPr>
            <p:ph type="body" sz="half" idx="1"/>
          </p:nvPr>
        </p:nvSpPr>
        <p:spPr>
          <a:xfrm>
            <a:off x="914400" y="1600200"/>
            <a:ext cx="3462338" cy="5075238"/>
          </a:xfrm>
        </p:spPr>
        <p:txBody>
          <a:bodyPr/>
          <a:lstStyle/>
          <a:p>
            <a:pPr eaLnBrk="1" hangingPunct="1"/>
            <a:r>
              <a:rPr lang="en-US" sz="2500" smtClean="0"/>
              <a:t>Name</a:t>
            </a:r>
          </a:p>
          <a:p>
            <a:pPr eaLnBrk="1" hangingPunct="1"/>
            <a:r>
              <a:rPr lang="en-US" sz="2500" smtClean="0"/>
              <a:t>Home Tel. #</a:t>
            </a:r>
          </a:p>
          <a:p>
            <a:pPr eaLnBrk="1" hangingPunct="1"/>
            <a:r>
              <a:rPr lang="en-US" sz="2500" smtClean="0"/>
              <a:t>Cell Tel. #</a:t>
            </a:r>
          </a:p>
          <a:p>
            <a:pPr eaLnBrk="1" hangingPunct="1"/>
            <a:r>
              <a:rPr lang="en-US" sz="2500" smtClean="0"/>
              <a:t>Work Tel. #</a:t>
            </a:r>
          </a:p>
          <a:p>
            <a:pPr eaLnBrk="1" hangingPunct="1"/>
            <a:r>
              <a:rPr lang="en-US" sz="2500" smtClean="0"/>
              <a:t>Email 1</a:t>
            </a:r>
          </a:p>
          <a:p>
            <a:pPr eaLnBrk="1" hangingPunct="1"/>
            <a:r>
              <a:rPr lang="en-US" sz="2500" smtClean="0"/>
              <a:t>Email 2</a:t>
            </a:r>
          </a:p>
          <a:p>
            <a:pPr eaLnBrk="1" hangingPunct="1">
              <a:buFont typeface="Wingdings" pitchFamily="2" charset="2"/>
              <a:buNone/>
            </a:pPr>
            <a:r>
              <a:rPr lang="en-US" sz="1700" i="1" smtClean="0"/>
              <a:t>**Star** The best way to contact please</a:t>
            </a:r>
          </a:p>
          <a:p>
            <a:pPr eaLnBrk="1" hangingPunct="1"/>
            <a:endParaRPr lang="en-US" sz="1700" i="1" smtClean="0"/>
          </a:p>
          <a:p>
            <a:pPr eaLnBrk="1" hangingPunct="1"/>
            <a:endParaRPr lang="en-US" sz="1700" i="1" smtClean="0"/>
          </a:p>
        </p:txBody>
      </p:sp>
      <p:sp>
        <p:nvSpPr>
          <p:cNvPr id="7172" name="Rectangle 4"/>
          <p:cNvSpPr>
            <a:spLocks noGrp="1" noChangeArrowheads="1"/>
          </p:cNvSpPr>
          <p:nvPr>
            <p:ph type="body" sz="half" idx="2"/>
          </p:nvPr>
        </p:nvSpPr>
        <p:spPr>
          <a:xfrm>
            <a:off x="4876800" y="1600200"/>
            <a:ext cx="3733800" cy="5075238"/>
          </a:xfrm>
        </p:spPr>
        <p:txBody>
          <a:bodyPr/>
          <a:lstStyle/>
          <a:p>
            <a:pPr eaLnBrk="1" hangingPunct="1"/>
            <a:r>
              <a:rPr lang="en-US" sz="2500" smtClean="0"/>
              <a:t>Home Address</a:t>
            </a:r>
          </a:p>
          <a:p>
            <a:pPr eaLnBrk="1" hangingPunct="1"/>
            <a:r>
              <a:rPr lang="en-US" sz="2500" smtClean="0"/>
              <a:t>Work Address</a:t>
            </a:r>
          </a:p>
          <a:p>
            <a:pPr eaLnBrk="1" hangingPunct="1"/>
            <a:r>
              <a:rPr lang="en-US" sz="2500" smtClean="0"/>
              <a:t>Grade/Discipline Taught</a:t>
            </a:r>
          </a:p>
          <a:p>
            <a:pPr eaLnBrk="1" hangingPunct="1"/>
            <a:r>
              <a:rPr lang="en-US" sz="2500" smtClean="0"/>
              <a:t>Administrative Aspiration</a:t>
            </a:r>
          </a:p>
          <a:p>
            <a:pPr eaLnBrk="1" hangingPunct="1">
              <a:buFont typeface="Wingdings" pitchFamily="2" charset="2"/>
              <a:buNone/>
            </a:pPr>
            <a:endParaRPr lang="en-US" sz="2500" smtClean="0"/>
          </a:p>
        </p:txBody>
      </p:sp>
      <p:pic>
        <p:nvPicPr>
          <p:cNvPr id="7173" name="Picture 5" descr="MCj04136380000[1]"/>
          <p:cNvPicPr>
            <a:picLocks noChangeAspect="1" noChangeArrowheads="1"/>
          </p:cNvPicPr>
          <p:nvPr/>
        </p:nvPicPr>
        <p:blipFill>
          <a:blip r:embed="rId2" cstate="print"/>
          <a:srcRect/>
          <a:stretch>
            <a:fillRect/>
          </a:stretch>
        </p:blipFill>
        <p:spPr bwMode="auto">
          <a:xfrm>
            <a:off x="7696200" y="0"/>
            <a:ext cx="1095375" cy="14176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rot="950710">
            <a:off x="2133600" y="2667000"/>
            <a:ext cx="762000" cy="2895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3011" name="Rectangle 3"/>
          <p:cNvSpPr>
            <a:spLocks noChangeArrowheads="1"/>
          </p:cNvSpPr>
          <p:nvPr/>
        </p:nvSpPr>
        <p:spPr bwMode="auto">
          <a:xfrm>
            <a:off x="4343400" y="2895600"/>
            <a:ext cx="762000" cy="2514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5540" name="Rectangle 4"/>
          <p:cNvSpPr>
            <a:spLocks noGrp="1" noChangeArrowheads="1"/>
          </p:cNvSpPr>
          <p:nvPr>
            <p:ph type="title"/>
          </p:nvPr>
        </p:nvSpPr>
        <p:spPr/>
        <p:txBody>
          <a:bodyPr/>
          <a:lstStyle/>
          <a:p>
            <a:pPr algn="ctr" eaLnBrk="1" hangingPunct="1"/>
            <a:r>
              <a:rPr lang="en-US" smtClean="0"/>
              <a:t>The 5 Disciplines of a Learning Community</a:t>
            </a:r>
          </a:p>
        </p:txBody>
      </p:sp>
      <p:sp>
        <p:nvSpPr>
          <p:cNvPr id="43013" name="Rectangle 5"/>
          <p:cNvSpPr>
            <a:spLocks noChangeArrowheads="1"/>
          </p:cNvSpPr>
          <p:nvPr/>
        </p:nvSpPr>
        <p:spPr bwMode="auto">
          <a:xfrm rot="-562356">
            <a:off x="6400800" y="2743200"/>
            <a:ext cx="762000" cy="2895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3014" name="Oval 6"/>
          <p:cNvSpPr>
            <a:spLocks noChangeArrowheads="1"/>
          </p:cNvSpPr>
          <p:nvPr/>
        </p:nvSpPr>
        <p:spPr bwMode="auto">
          <a:xfrm>
            <a:off x="2057400" y="1905000"/>
            <a:ext cx="5334000" cy="9906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015" name="Text Box 7"/>
          <p:cNvSpPr txBox="1">
            <a:spLocks noChangeArrowheads="1"/>
          </p:cNvSpPr>
          <p:nvPr/>
        </p:nvSpPr>
        <p:spPr bwMode="auto">
          <a:xfrm>
            <a:off x="2286000" y="3154363"/>
            <a:ext cx="838200" cy="579437"/>
          </a:xfrm>
          <a:prstGeom prst="rect">
            <a:avLst/>
          </a:prstGeom>
          <a:noFill/>
          <a:ln w="9525">
            <a:noFill/>
            <a:miter lim="800000"/>
            <a:headEnd/>
            <a:tailEnd/>
          </a:ln>
        </p:spPr>
        <p:txBody>
          <a:bodyPr>
            <a:spAutoFit/>
          </a:bodyPr>
          <a:lstStyle/>
          <a:p>
            <a:pPr>
              <a:spcBef>
                <a:spcPct val="50000"/>
              </a:spcBef>
            </a:pPr>
            <a:r>
              <a:rPr lang="en-US" sz="3200">
                <a:latin typeface="Times" pitchFamily="18" charset="0"/>
              </a:rPr>
              <a:t>PM</a:t>
            </a:r>
          </a:p>
        </p:txBody>
      </p:sp>
      <p:sp>
        <p:nvSpPr>
          <p:cNvPr id="43016" name="Text Box 8"/>
          <p:cNvSpPr txBox="1">
            <a:spLocks noChangeArrowheads="1"/>
          </p:cNvSpPr>
          <p:nvPr/>
        </p:nvSpPr>
        <p:spPr bwMode="auto">
          <a:xfrm>
            <a:off x="6553200" y="4343400"/>
            <a:ext cx="838200" cy="579438"/>
          </a:xfrm>
          <a:prstGeom prst="rect">
            <a:avLst/>
          </a:prstGeom>
          <a:noFill/>
          <a:ln w="9525">
            <a:noFill/>
            <a:miter lim="800000"/>
            <a:headEnd/>
            <a:tailEnd/>
          </a:ln>
        </p:spPr>
        <p:txBody>
          <a:bodyPr>
            <a:spAutoFit/>
          </a:bodyPr>
          <a:lstStyle/>
          <a:p>
            <a:pPr>
              <a:spcBef>
                <a:spcPct val="50000"/>
              </a:spcBef>
            </a:pPr>
            <a:r>
              <a:rPr lang="en-US" sz="3200">
                <a:latin typeface="Times" pitchFamily="18" charset="0"/>
              </a:rPr>
              <a:t>TL</a:t>
            </a:r>
          </a:p>
        </p:txBody>
      </p:sp>
      <p:sp>
        <p:nvSpPr>
          <p:cNvPr id="43017" name="Text Box 9"/>
          <p:cNvSpPr txBox="1">
            <a:spLocks noChangeArrowheads="1"/>
          </p:cNvSpPr>
          <p:nvPr/>
        </p:nvSpPr>
        <p:spPr bwMode="auto">
          <a:xfrm>
            <a:off x="1981200" y="4343400"/>
            <a:ext cx="838200" cy="579438"/>
          </a:xfrm>
          <a:prstGeom prst="rect">
            <a:avLst/>
          </a:prstGeom>
          <a:noFill/>
          <a:ln w="9525">
            <a:noFill/>
            <a:miter lim="800000"/>
            <a:headEnd/>
            <a:tailEnd/>
          </a:ln>
        </p:spPr>
        <p:txBody>
          <a:bodyPr>
            <a:spAutoFit/>
          </a:bodyPr>
          <a:lstStyle/>
          <a:p>
            <a:pPr>
              <a:spcBef>
                <a:spcPct val="50000"/>
              </a:spcBef>
            </a:pPr>
            <a:r>
              <a:rPr lang="en-US" sz="3200">
                <a:latin typeface="Times" pitchFamily="18" charset="0"/>
              </a:rPr>
              <a:t>SV</a:t>
            </a:r>
          </a:p>
        </p:txBody>
      </p:sp>
      <p:sp>
        <p:nvSpPr>
          <p:cNvPr id="43018" name="Text Box 10"/>
          <p:cNvSpPr txBox="1">
            <a:spLocks noChangeArrowheads="1"/>
          </p:cNvSpPr>
          <p:nvPr/>
        </p:nvSpPr>
        <p:spPr bwMode="auto">
          <a:xfrm>
            <a:off x="4419600" y="4114800"/>
            <a:ext cx="838200" cy="579438"/>
          </a:xfrm>
          <a:prstGeom prst="rect">
            <a:avLst/>
          </a:prstGeom>
          <a:noFill/>
          <a:ln w="9525">
            <a:noFill/>
            <a:miter lim="800000"/>
            <a:headEnd/>
            <a:tailEnd/>
          </a:ln>
        </p:spPr>
        <p:txBody>
          <a:bodyPr>
            <a:spAutoFit/>
          </a:bodyPr>
          <a:lstStyle/>
          <a:p>
            <a:pPr>
              <a:spcBef>
                <a:spcPct val="50000"/>
              </a:spcBef>
            </a:pPr>
            <a:r>
              <a:rPr lang="en-US" sz="3200">
                <a:latin typeface="Times" pitchFamily="18" charset="0"/>
              </a:rPr>
              <a:t>ST</a:t>
            </a:r>
          </a:p>
        </p:txBody>
      </p:sp>
      <p:sp>
        <p:nvSpPr>
          <p:cNvPr id="43019" name="Text Box 11"/>
          <p:cNvSpPr txBox="1">
            <a:spLocks noChangeArrowheads="1"/>
          </p:cNvSpPr>
          <p:nvPr/>
        </p:nvSpPr>
        <p:spPr bwMode="auto">
          <a:xfrm>
            <a:off x="6248400" y="3200400"/>
            <a:ext cx="1066800" cy="579438"/>
          </a:xfrm>
          <a:prstGeom prst="rect">
            <a:avLst/>
          </a:prstGeom>
          <a:noFill/>
          <a:ln w="9525">
            <a:noFill/>
            <a:miter lim="800000"/>
            <a:headEnd/>
            <a:tailEnd/>
          </a:ln>
        </p:spPr>
        <p:txBody>
          <a:bodyPr>
            <a:spAutoFit/>
          </a:bodyPr>
          <a:lstStyle/>
          <a:p>
            <a:pPr>
              <a:spcBef>
                <a:spcPct val="50000"/>
              </a:spcBef>
            </a:pPr>
            <a:r>
              <a:rPr lang="en-US" sz="3200">
                <a:latin typeface="Times" pitchFamily="18" charset="0"/>
              </a:rPr>
              <a:t>MM</a:t>
            </a:r>
          </a:p>
        </p:txBody>
      </p:sp>
      <p:sp>
        <p:nvSpPr>
          <p:cNvPr id="43020" name="Text Box 12"/>
          <p:cNvSpPr txBox="1">
            <a:spLocks noChangeArrowheads="1"/>
          </p:cNvSpPr>
          <p:nvPr/>
        </p:nvSpPr>
        <p:spPr bwMode="auto">
          <a:xfrm>
            <a:off x="1219200" y="5791200"/>
            <a:ext cx="1447800" cy="396875"/>
          </a:xfrm>
          <a:prstGeom prst="rect">
            <a:avLst/>
          </a:prstGeom>
          <a:noFill/>
          <a:ln w="9525">
            <a:noFill/>
            <a:miter lim="800000"/>
            <a:headEnd/>
            <a:tailEnd/>
          </a:ln>
        </p:spPr>
        <p:txBody>
          <a:bodyPr>
            <a:spAutoFit/>
          </a:bodyPr>
          <a:lstStyle/>
          <a:p>
            <a:pPr>
              <a:spcBef>
                <a:spcPct val="50000"/>
              </a:spcBef>
            </a:pPr>
            <a:r>
              <a:rPr lang="en-US" sz="2000">
                <a:latin typeface="Times" pitchFamily="18" charset="0"/>
              </a:rPr>
              <a:t>Aspiration</a:t>
            </a:r>
          </a:p>
        </p:txBody>
      </p:sp>
      <p:sp>
        <p:nvSpPr>
          <p:cNvPr id="43021" name="Text Box 13"/>
          <p:cNvSpPr txBox="1">
            <a:spLocks noChangeArrowheads="1"/>
          </p:cNvSpPr>
          <p:nvPr/>
        </p:nvSpPr>
        <p:spPr bwMode="auto">
          <a:xfrm>
            <a:off x="3200400" y="5791200"/>
            <a:ext cx="3048000" cy="396875"/>
          </a:xfrm>
          <a:prstGeom prst="rect">
            <a:avLst/>
          </a:prstGeom>
          <a:noFill/>
          <a:ln w="9525">
            <a:noFill/>
            <a:miter lim="800000"/>
            <a:headEnd/>
            <a:tailEnd/>
          </a:ln>
        </p:spPr>
        <p:txBody>
          <a:bodyPr>
            <a:spAutoFit/>
          </a:bodyPr>
          <a:lstStyle/>
          <a:p>
            <a:pPr>
              <a:spcBef>
                <a:spcPct val="50000"/>
              </a:spcBef>
            </a:pPr>
            <a:r>
              <a:rPr lang="en-US" sz="2000">
                <a:latin typeface="Times" pitchFamily="18" charset="0"/>
              </a:rPr>
              <a:t>Understanding Complexity</a:t>
            </a:r>
          </a:p>
        </p:txBody>
      </p:sp>
      <p:sp>
        <p:nvSpPr>
          <p:cNvPr id="43022" name="Text Box 14"/>
          <p:cNvSpPr txBox="1">
            <a:spLocks noChangeArrowheads="1"/>
          </p:cNvSpPr>
          <p:nvPr/>
        </p:nvSpPr>
        <p:spPr bwMode="auto">
          <a:xfrm>
            <a:off x="7010400" y="5791200"/>
            <a:ext cx="1447800" cy="396875"/>
          </a:xfrm>
          <a:prstGeom prst="rect">
            <a:avLst/>
          </a:prstGeom>
          <a:noFill/>
          <a:ln w="9525">
            <a:noFill/>
            <a:miter lim="800000"/>
            <a:headEnd/>
            <a:tailEnd/>
          </a:ln>
        </p:spPr>
        <p:txBody>
          <a:bodyPr>
            <a:spAutoFit/>
          </a:bodyPr>
          <a:lstStyle/>
          <a:p>
            <a:pPr>
              <a:spcBef>
                <a:spcPct val="50000"/>
              </a:spcBef>
            </a:pPr>
            <a:r>
              <a:rPr lang="en-US" sz="2000">
                <a:latin typeface="Times" pitchFamily="18" charset="0"/>
              </a:rPr>
              <a:t>Inquiry</a:t>
            </a:r>
          </a:p>
        </p:txBody>
      </p:sp>
      <p:sp>
        <p:nvSpPr>
          <p:cNvPr id="43023" name="Text Box 15"/>
          <p:cNvSpPr txBox="1">
            <a:spLocks noChangeArrowheads="1"/>
          </p:cNvSpPr>
          <p:nvPr/>
        </p:nvSpPr>
        <p:spPr bwMode="auto">
          <a:xfrm>
            <a:off x="2514600" y="2133600"/>
            <a:ext cx="4343400" cy="396875"/>
          </a:xfrm>
          <a:prstGeom prst="rect">
            <a:avLst/>
          </a:prstGeom>
          <a:noFill/>
          <a:ln w="9525">
            <a:noFill/>
            <a:miter lim="800000"/>
            <a:headEnd/>
            <a:tailEnd/>
          </a:ln>
        </p:spPr>
        <p:txBody>
          <a:bodyPr>
            <a:spAutoFit/>
          </a:bodyPr>
          <a:lstStyle/>
          <a:p>
            <a:pPr algn="ctr">
              <a:spcBef>
                <a:spcPct val="50000"/>
              </a:spcBef>
            </a:pPr>
            <a:r>
              <a:rPr lang="en-US" sz="2000">
                <a:latin typeface="Comic Sans MS" pitchFamily="66" charset="0"/>
              </a:rPr>
              <a:t>Systemic &amp; Sustainable Change</a:t>
            </a:r>
          </a:p>
        </p:txBody>
      </p:sp>
      <p:sp>
        <p:nvSpPr>
          <p:cNvPr id="43024" name="Text Box 16"/>
          <p:cNvSpPr txBox="1">
            <a:spLocks noChangeArrowheads="1"/>
          </p:cNvSpPr>
          <p:nvPr/>
        </p:nvSpPr>
        <p:spPr bwMode="auto">
          <a:xfrm>
            <a:off x="5867400" y="6553200"/>
            <a:ext cx="2971800" cy="304800"/>
          </a:xfrm>
          <a:prstGeom prst="rect">
            <a:avLst/>
          </a:prstGeom>
          <a:noFill/>
          <a:ln w="9525">
            <a:noFill/>
            <a:miter lim="800000"/>
            <a:headEnd/>
            <a:tailEnd/>
          </a:ln>
        </p:spPr>
        <p:txBody>
          <a:bodyPr>
            <a:spAutoFit/>
          </a:bodyPr>
          <a:lstStyle/>
          <a:p>
            <a:pPr algn="r">
              <a:spcBef>
                <a:spcPct val="50000"/>
              </a:spcBef>
            </a:pPr>
            <a:r>
              <a:rPr lang="en-US" sz="1400">
                <a:solidFill>
                  <a:schemeClr val="folHlink"/>
                </a:solidFill>
                <a:latin typeface="Comic Sans MS" pitchFamily="66" charset="0"/>
              </a:rPr>
              <a:t>Senge, 1990</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5540"/>
                                        </p:tgtEl>
                                        <p:attrNameLst>
                                          <p:attrName>style.visibility</p:attrName>
                                        </p:attrNameLst>
                                      </p:cBhvr>
                                      <p:to>
                                        <p:strVal val="visible"/>
                                      </p:to>
                                    </p:set>
                                    <p:animEffect transition="in" filter="fade">
                                      <p:cBhvr>
                                        <p:cTn id="7" dur="2000"/>
                                        <p:tgtEl>
                                          <p:spTgt spid="65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ctr" eaLnBrk="1" hangingPunct="1"/>
            <a:r>
              <a:rPr lang="en-US" sz="4800" smtClean="0"/>
              <a:t>Putting It Together!</a:t>
            </a:r>
          </a:p>
        </p:txBody>
      </p:sp>
      <p:sp>
        <p:nvSpPr>
          <p:cNvPr id="44035" name="Rectangle 3"/>
          <p:cNvSpPr>
            <a:spLocks noGrp="1" noChangeArrowheads="1"/>
          </p:cNvSpPr>
          <p:nvPr>
            <p:ph type="body" idx="1"/>
          </p:nvPr>
        </p:nvSpPr>
        <p:spPr/>
        <p:txBody>
          <a:bodyPr/>
          <a:lstStyle/>
          <a:p>
            <a:pPr eaLnBrk="1" hangingPunct="1"/>
            <a:r>
              <a:rPr lang="en-US" smtClean="0"/>
              <a:t>Outlearning the Wolves </a:t>
            </a:r>
          </a:p>
        </p:txBody>
      </p:sp>
      <p:pic>
        <p:nvPicPr>
          <p:cNvPr id="44036" name="Picture 4" descr="51KH8FJZ45L"/>
          <p:cNvPicPr>
            <a:picLocks noChangeAspect="1" noChangeArrowheads="1"/>
          </p:cNvPicPr>
          <p:nvPr/>
        </p:nvPicPr>
        <p:blipFill>
          <a:blip r:embed="rId2" cstate="print"/>
          <a:srcRect/>
          <a:stretch>
            <a:fillRect/>
          </a:stretch>
        </p:blipFill>
        <p:spPr bwMode="auto">
          <a:xfrm>
            <a:off x="2971800" y="2514600"/>
            <a:ext cx="3505200" cy="3505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The Journey Continues…</a:t>
            </a:r>
          </a:p>
        </p:txBody>
      </p:sp>
      <p:sp>
        <p:nvSpPr>
          <p:cNvPr id="45059" name="Rectangle 6"/>
          <p:cNvSpPr>
            <a:spLocks noGrp="1" noChangeArrowheads="1"/>
          </p:cNvSpPr>
          <p:nvPr>
            <p:ph type="body" idx="1"/>
          </p:nvPr>
        </p:nvSpPr>
        <p:spPr/>
        <p:txBody>
          <a:bodyPr/>
          <a:lstStyle/>
          <a:p>
            <a:pPr eaLnBrk="1" hangingPunct="1"/>
            <a:r>
              <a:rPr lang="en-US" smtClean="0"/>
              <a:t>See you on the 30</a:t>
            </a:r>
            <a:r>
              <a:rPr lang="en-US" baseline="30000" smtClean="0"/>
              <a:t>th</a:t>
            </a:r>
          </a:p>
          <a:p>
            <a:pPr eaLnBrk="1" hangingPunct="1"/>
            <a:r>
              <a:rPr lang="en-US" smtClean="0"/>
              <a:t>Enjoy your Memorial Day Weekend!</a:t>
            </a:r>
          </a:p>
        </p:txBody>
      </p:sp>
      <p:pic>
        <p:nvPicPr>
          <p:cNvPr id="45060" name="Picture 3" descr="j0178643"/>
          <p:cNvPicPr>
            <a:picLocks noChangeAspect="1" noChangeArrowheads="1"/>
          </p:cNvPicPr>
          <p:nvPr/>
        </p:nvPicPr>
        <p:blipFill>
          <a:blip r:embed="rId2" cstate="print"/>
          <a:srcRect/>
          <a:stretch>
            <a:fillRect/>
          </a:stretch>
        </p:blipFill>
        <p:spPr bwMode="auto">
          <a:xfrm>
            <a:off x="3276600" y="2895600"/>
            <a:ext cx="2667000" cy="3657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sz="5400" smtClean="0"/>
              <a:t>Leadership</a:t>
            </a:r>
          </a:p>
        </p:txBody>
      </p:sp>
      <p:sp>
        <p:nvSpPr>
          <p:cNvPr id="8195" name="Rectangle 3"/>
          <p:cNvSpPr>
            <a:spLocks noGrp="1" noChangeArrowheads="1"/>
          </p:cNvSpPr>
          <p:nvPr>
            <p:ph type="body" idx="1"/>
          </p:nvPr>
        </p:nvSpPr>
        <p:spPr/>
        <p:txBody>
          <a:bodyPr/>
          <a:lstStyle/>
          <a:p>
            <a:pPr eaLnBrk="1" hangingPunct="1"/>
            <a:r>
              <a:rPr lang="en-US" smtClean="0"/>
              <a:t>Thoughts on Leadership – Begin to think of how you will lead. Can you articulate this well??</a:t>
            </a:r>
          </a:p>
          <a:p>
            <a:pPr eaLnBrk="1" hangingPunct="1">
              <a:buFont typeface="Wingdings" pitchFamily="2" charset="2"/>
              <a:buNone/>
            </a:pPr>
            <a:endParaRPr lang="en-US" smtClean="0"/>
          </a:p>
        </p:txBody>
      </p:sp>
      <p:pic>
        <p:nvPicPr>
          <p:cNvPr id="8196" name="Picture 4" descr="j0395693"/>
          <p:cNvPicPr>
            <a:picLocks noChangeAspect="1" noChangeArrowheads="1" noCrop="1"/>
          </p:cNvPicPr>
          <p:nvPr/>
        </p:nvPicPr>
        <p:blipFill>
          <a:blip r:embed="rId2" cstate="print"/>
          <a:srcRect/>
          <a:stretch>
            <a:fillRect/>
          </a:stretch>
        </p:blipFill>
        <p:spPr bwMode="auto">
          <a:xfrm>
            <a:off x="6553200" y="3962400"/>
            <a:ext cx="1905000" cy="1555750"/>
          </a:xfrm>
          <a:prstGeom prst="rect">
            <a:avLst/>
          </a:prstGeom>
          <a:noFill/>
          <a:ln w="9525">
            <a:noFill/>
            <a:miter lim="800000"/>
            <a:headEnd/>
            <a:tailEnd/>
          </a:ln>
        </p:spPr>
      </p:pic>
      <p:pic>
        <p:nvPicPr>
          <p:cNvPr id="8197" name="Picture 5" descr="j0341522"/>
          <p:cNvPicPr>
            <a:picLocks noChangeAspect="1" noChangeArrowheads="1"/>
          </p:cNvPicPr>
          <p:nvPr/>
        </p:nvPicPr>
        <p:blipFill>
          <a:blip r:embed="rId3" cstate="print"/>
          <a:srcRect/>
          <a:stretch>
            <a:fillRect/>
          </a:stretch>
        </p:blipFill>
        <p:spPr bwMode="auto">
          <a:xfrm>
            <a:off x="609600" y="3962400"/>
            <a:ext cx="2057400" cy="1468438"/>
          </a:xfrm>
          <a:prstGeom prst="rect">
            <a:avLst/>
          </a:prstGeom>
          <a:noFill/>
          <a:ln w="9525">
            <a:noFill/>
            <a:miter lim="800000"/>
            <a:headEnd/>
            <a:tailEnd/>
          </a:ln>
        </p:spPr>
      </p:pic>
      <p:pic>
        <p:nvPicPr>
          <p:cNvPr id="8198" name="Picture 6" descr="j0382578"/>
          <p:cNvPicPr>
            <a:picLocks noChangeAspect="1" noChangeArrowheads="1"/>
          </p:cNvPicPr>
          <p:nvPr/>
        </p:nvPicPr>
        <p:blipFill>
          <a:blip r:embed="rId4" cstate="print"/>
          <a:srcRect/>
          <a:stretch>
            <a:fillRect/>
          </a:stretch>
        </p:blipFill>
        <p:spPr bwMode="auto">
          <a:xfrm>
            <a:off x="3810000" y="3962400"/>
            <a:ext cx="1600200" cy="1600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n-US" sz="4400" smtClean="0"/>
              <a:t>Thoughts on Leadership</a:t>
            </a:r>
          </a:p>
        </p:txBody>
      </p:sp>
      <p:sp>
        <p:nvSpPr>
          <p:cNvPr id="9219" name="Rectangle 3"/>
          <p:cNvSpPr>
            <a:spLocks noGrp="1" noChangeArrowheads="1"/>
          </p:cNvSpPr>
          <p:nvPr>
            <p:ph type="body" idx="1"/>
          </p:nvPr>
        </p:nvSpPr>
        <p:spPr/>
        <p:txBody>
          <a:bodyPr/>
          <a:lstStyle/>
          <a:p>
            <a:pPr eaLnBrk="1" hangingPunct="1"/>
            <a:r>
              <a:rPr lang="en-US" smtClean="0"/>
              <a:t>“Never doubt that a small group of thoughtful, committed citizens can change the world. Indeed, it is the only thing that ever has." – Margaret Mead</a:t>
            </a:r>
          </a:p>
          <a:p>
            <a:pPr eaLnBrk="1" hangingPunct="1">
              <a:buFont typeface="Wingdings" pitchFamily="2" charset="2"/>
              <a:buNone/>
            </a:pPr>
            <a:endParaRPr lang="en-US" smtClean="0"/>
          </a:p>
          <a:p>
            <a:pPr eaLnBrk="1" hangingPunct="1"/>
            <a:r>
              <a:rPr lang="en-US" smtClean="0"/>
              <a:t>“The future belongs to the leader who can juggle a dozen conundrums at once.” – Tom Peters</a:t>
            </a:r>
          </a:p>
          <a:p>
            <a:pPr eaLnBrk="1" hangingPunct="1">
              <a:buFont typeface="Wingdings" pitchFamily="2" charset="2"/>
              <a:buNone/>
            </a:pPr>
            <a:endParaRPr lang="en-US" smtClean="0"/>
          </a:p>
          <a:p>
            <a:pPr eaLnBrk="1" hangingPunct="1"/>
            <a:endParaRPr lang="en-US" sz="2500" smtClean="0"/>
          </a:p>
          <a:p>
            <a:pPr eaLnBrk="1" hangingPunct="1"/>
            <a:endParaRPr lang="en-US"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en-US" sz="4400" smtClean="0"/>
              <a:t>Thoughts on Leadership</a:t>
            </a:r>
          </a:p>
        </p:txBody>
      </p:sp>
      <p:sp>
        <p:nvSpPr>
          <p:cNvPr id="10243" name="Rectangle 3"/>
          <p:cNvSpPr>
            <a:spLocks noGrp="1" noChangeArrowheads="1"/>
          </p:cNvSpPr>
          <p:nvPr>
            <p:ph type="body" idx="1"/>
          </p:nvPr>
        </p:nvSpPr>
        <p:spPr>
          <a:xfrm>
            <a:off x="1370013" y="1600200"/>
            <a:ext cx="7313612" cy="4114800"/>
          </a:xfrm>
        </p:spPr>
        <p:txBody>
          <a:bodyPr/>
          <a:lstStyle/>
          <a:p>
            <a:pPr eaLnBrk="1" hangingPunct="1"/>
            <a:r>
              <a:rPr lang="en-US" smtClean="0"/>
              <a:t>“Look at any leader who’s made a big change.  The key is servanthood.  You can’t lead without making sacrifices.” – Randy Hopper, US Military Academy</a:t>
            </a:r>
          </a:p>
          <a:p>
            <a:pPr eaLnBrk="1" hangingPunct="1"/>
            <a:r>
              <a:rPr lang="en-US" smtClean="0"/>
              <a:t>“If people are too intimidated or too reluctant to help their leaders lead, their leaders will fail.” – Michael Useem</a:t>
            </a:r>
          </a:p>
          <a:p>
            <a:pPr eaLnBrk="1" hangingPunct="1"/>
            <a:r>
              <a:rPr lang="en-US" smtClean="0"/>
              <a:t>If you think I can run this place by myself, you are nuts! –Rich Hawkins</a:t>
            </a:r>
          </a:p>
          <a:p>
            <a:pPr eaLnBrk="1" hangingPunct="1"/>
            <a:endParaRPr lang="en-US"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sz="4400" smtClean="0"/>
              <a:t>Thoughts on Leadership</a:t>
            </a:r>
          </a:p>
        </p:txBody>
      </p:sp>
      <p:sp>
        <p:nvSpPr>
          <p:cNvPr id="11267" name="Rectangle 3"/>
          <p:cNvSpPr>
            <a:spLocks noGrp="1" noChangeArrowheads="1"/>
          </p:cNvSpPr>
          <p:nvPr>
            <p:ph type="body" idx="1"/>
          </p:nvPr>
        </p:nvSpPr>
        <p:spPr>
          <a:xfrm>
            <a:off x="1066800" y="1827213"/>
            <a:ext cx="7772400" cy="4802187"/>
          </a:xfrm>
        </p:spPr>
        <p:txBody>
          <a:bodyPr/>
          <a:lstStyle/>
          <a:p>
            <a:pPr eaLnBrk="1" hangingPunct="1">
              <a:lnSpc>
                <a:spcPct val="90000"/>
              </a:lnSpc>
            </a:pPr>
            <a:r>
              <a:rPr lang="en-US" smtClean="0"/>
              <a:t>“Leaders are visionaries with a poorly developed sense of fear and no concept of the odds against them.” – Robert Jarvik</a:t>
            </a:r>
          </a:p>
          <a:p>
            <a:pPr eaLnBrk="1" hangingPunct="1">
              <a:lnSpc>
                <a:spcPct val="90000"/>
              </a:lnSpc>
            </a:pPr>
            <a:r>
              <a:rPr lang="en-US" smtClean="0"/>
              <a:t>“If you do not have time to read, you do not have time to lead.” – Phil Schlechty</a:t>
            </a:r>
          </a:p>
          <a:p>
            <a:pPr eaLnBrk="1" hangingPunct="1">
              <a:lnSpc>
                <a:spcPct val="90000"/>
              </a:lnSpc>
            </a:pPr>
            <a:r>
              <a:rPr lang="en-US" smtClean="0"/>
              <a:t>“Readers are plentiful; thinkers are rare.” –Harriet Marineau</a:t>
            </a:r>
          </a:p>
          <a:p>
            <a:pPr eaLnBrk="1" hangingPunct="1">
              <a:lnSpc>
                <a:spcPct val="90000"/>
              </a:lnSpc>
            </a:pPr>
            <a:r>
              <a:rPr lang="en-US" smtClean="0"/>
              <a:t>“People don’t leave companies, they leave leaders.” – Richard Leider</a:t>
            </a:r>
          </a:p>
          <a:p>
            <a:pPr eaLnBrk="1" hangingPunct="1">
              <a:lnSpc>
                <a:spcPct val="90000"/>
              </a:lnSpc>
            </a:pPr>
            <a:endParaRPr lang="en-US"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sz="4400" smtClean="0"/>
              <a:t>Margaret Mead</a:t>
            </a:r>
          </a:p>
        </p:txBody>
      </p:sp>
      <p:sp>
        <p:nvSpPr>
          <p:cNvPr id="12291" name="Rectangle 3"/>
          <p:cNvSpPr>
            <a:spLocks noGrp="1" noChangeArrowheads="1"/>
          </p:cNvSpPr>
          <p:nvPr>
            <p:ph type="body" idx="1"/>
          </p:nvPr>
        </p:nvSpPr>
        <p:spPr>
          <a:xfrm>
            <a:off x="1295400" y="1676400"/>
            <a:ext cx="7610475" cy="4992688"/>
          </a:xfrm>
        </p:spPr>
        <p:txBody>
          <a:bodyPr/>
          <a:lstStyle/>
          <a:p>
            <a:pPr eaLnBrk="1" hangingPunct="1">
              <a:spcBef>
                <a:spcPct val="50000"/>
              </a:spcBef>
              <a:buClrTx/>
              <a:buSzTx/>
              <a:buFontTx/>
              <a:buNone/>
            </a:pPr>
            <a:r>
              <a:rPr lang="en-US" smtClean="0"/>
              <a:t>“We are now at a point where we must educate our children in what no one knew yesterday, and prepare our schools for what no one knows yet.”</a:t>
            </a:r>
          </a:p>
          <a:p>
            <a:pPr eaLnBrk="1" hangingPunct="1"/>
            <a:endParaRPr lang="en-US" smtClean="0"/>
          </a:p>
        </p:txBody>
      </p:sp>
      <p:pic>
        <p:nvPicPr>
          <p:cNvPr id="12292" name="Picture 4" descr="MCj03975280000[1]"/>
          <p:cNvPicPr>
            <a:picLocks noChangeAspect="1" noChangeArrowheads="1"/>
          </p:cNvPicPr>
          <p:nvPr/>
        </p:nvPicPr>
        <p:blipFill>
          <a:blip r:embed="rId2" cstate="print"/>
          <a:srcRect/>
          <a:stretch>
            <a:fillRect/>
          </a:stretch>
        </p:blipFill>
        <p:spPr bwMode="auto">
          <a:xfrm>
            <a:off x="3810000" y="3962400"/>
            <a:ext cx="1824038" cy="1828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Eclipse</Template>
  <TotalTime>149</TotalTime>
  <Words>1668</Words>
  <Application>Microsoft Office PowerPoint</Application>
  <PresentationFormat>On-screen Show (4:3)</PresentationFormat>
  <Paragraphs>233</Paragraphs>
  <Slides>42</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Verdana</vt:lpstr>
      <vt:lpstr>Arial</vt:lpstr>
      <vt:lpstr>Wingdings</vt:lpstr>
      <vt:lpstr>Times</vt:lpstr>
      <vt:lpstr>Tahoma</vt:lpstr>
      <vt:lpstr>Comic Sans MS</vt:lpstr>
      <vt:lpstr>Eclipse</vt:lpstr>
      <vt:lpstr> College of Saint Rose Center for Integrated Teacher Education   Curriculum Development </vt:lpstr>
      <vt:lpstr>Curriculum Development </vt:lpstr>
      <vt:lpstr>Meeting Days</vt:lpstr>
      <vt:lpstr>Pertinent Information</vt:lpstr>
      <vt:lpstr>Leadership</vt:lpstr>
      <vt:lpstr>Thoughts on Leadership</vt:lpstr>
      <vt:lpstr>Thoughts on Leadership</vt:lpstr>
      <vt:lpstr>Thoughts on Leadership</vt:lpstr>
      <vt:lpstr>Margaret Mead</vt:lpstr>
      <vt:lpstr> Curriculum Development</vt:lpstr>
      <vt:lpstr>The Essential Questions:</vt:lpstr>
      <vt:lpstr>Types of Curriculum</vt:lpstr>
      <vt:lpstr>Special Education and General Curriculum</vt:lpstr>
      <vt:lpstr>No Accommodations</vt:lpstr>
      <vt:lpstr>Accommodations</vt:lpstr>
      <vt:lpstr>Modifications</vt:lpstr>
      <vt:lpstr>Alternative Achievement Standards</vt:lpstr>
      <vt:lpstr>WTF?  What’s The Face?</vt:lpstr>
      <vt:lpstr>Bases of the Curriculum</vt:lpstr>
      <vt:lpstr>Bases of the Curriculum</vt:lpstr>
      <vt:lpstr>Curriculum Goals </vt:lpstr>
      <vt:lpstr>Toward a Learning Culture</vt:lpstr>
      <vt:lpstr>Some Initial Thoughts </vt:lpstr>
      <vt:lpstr>Some Initial Thoughts</vt:lpstr>
      <vt:lpstr>  Some Cautions </vt:lpstr>
      <vt:lpstr>Schools That Learn</vt:lpstr>
      <vt:lpstr>Slide 27</vt:lpstr>
      <vt:lpstr>Growing the Culture</vt:lpstr>
      <vt:lpstr>A Learning Organization</vt:lpstr>
      <vt:lpstr>Domain of Change</vt:lpstr>
      <vt:lpstr>Vision Statement </vt:lpstr>
      <vt:lpstr>Guiding Ideas</vt:lpstr>
      <vt:lpstr>Framework for Strategic Leadership</vt:lpstr>
      <vt:lpstr>Five Disciplines that individuals must adopt to create a true learning culture.</vt:lpstr>
      <vt:lpstr>Systems Thinking</vt:lpstr>
      <vt:lpstr>Personal Mastery</vt:lpstr>
      <vt:lpstr>Shared Vision</vt:lpstr>
      <vt:lpstr>Mental Models</vt:lpstr>
      <vt:lpstr>Team Learning</vt:lpstr>
      <vt:lpstr>The 5 Disciplines of a Learning Community</vt:lpstr>
      <vt:lpstr>Putting It Together!</vt:lpstr>
      <vt:lpstr>The Journey Continues…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Debbie</dc:creator>
  <cp:lastModifiedBy>FSUTEAM</cp:lastModifiedBy>
  <cp:revision>19</cp:revision>
  <dcterms:created xsi:type="dcterms:W3CDTF">2009-05-02T13:26:10Z</dcterms:created>
  <dcterms:modified xsi:type="dcterms:W3CDTF">2011-10-04T16:01:15Z</dcterms:modified>
</cp:coreProperties>
</file>